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9"/>
  </p:notesMasterIdLst>
  <p:sldIdLst>
    <p:sldId id="256"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6" r:id="rId30"/>
    <p:sldId id="307" r:id="rId31"/>
    <p:sldId id="308" r:id="rId32"/>
    <p:sldId id="309"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embeddedFontLst>
    <p:embeddedFont>
      <p:font typeface="Cambria" panose="02040503050406030204" pitchFamily="18" charset="0"/>
      <p:regular r:id="rId80"/>
      <p:bold r:id="rId81"/>
      <p:italic r:id="rId82"/>
      <p:boldItalic r:id="rId83"/>
    </p:embeddedFont>
    <p:embeddedFont>
      <p:font typeface="Carlito" panose="020B0604020202020204" pitchFamily="34" charset="0"/>
      <p:regular r:id="rId84"/>
      <p:bold r:id="rId85"/>
      <p:italic r:id="rId86"/>
      <p:boldItalic r:id="rId87"/>
    </p:embeddedFont>
    <p:embeddedFont>
      <p:font typeface="Helvetica Neue" panose="02000503000000020004" pitchFamily="2" charset="0"/>
      <p:regular r:id="rId88"/>
      <p:bold r:id="rId89"/>
      <p:italic r:id="rId90"/>
      <p:boldItalic r:id="rId91"/>
    </p:embeddedFont>
    <p:embeddedFont>
      <p:font typeface="Lucida Sans" panose="020B0602030504020204" pitchFamily="34" charset="77"/>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3" roundtripDataSignature="AMtx7mjAqJdPZH+6tm7eFfURO46qIxfQ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30"/>
  </p:normalViewPr>
  <p:slideViewPr>
    <p:cSldViewPr snapToGrid="0">
      <p:cViewPr varScale="1">
        <p:scale>
          <a:sx n="118" d="100"/>
          <a:sy n="118" d="100"/>
        </p:scale>
        <p:origin x="600" y="192"/>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customschemas.google.com/relationships/presentationmetadata" Target="metadata"/><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fr-FR"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a8b63acd98_2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a8b63acd98_2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2a8b63acd98_2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fr-FR"/>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2a74c36b258_0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g2a74c36b258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a74c36b258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 name="Google Shape;499;g2a74c36b258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a74c36b258_0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g2a74c36b258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a74c36b258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2a74c36b258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2a8b63acd98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2a8b63acd98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2a8b63acd98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g2a8b63acd98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5" name="Google Shape;54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6" name="Google Shape;57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1" name="Google Shape;60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9" name="Google Shape;64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0" name="Google Shape;670;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74d723d30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2a74d723d3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4" name="Google Shape;68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ab9d0fa18b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g2ab9d0fa18b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 name="Google Shape;16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a8b865108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g2a8b865108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 name="Google Shape;2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7" name="Google Shape;22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a8b8651083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g2a8b8651083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a954e6743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2a954e6743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74c36b258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2a74c36b258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a8b8651083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g2a8b865108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a8b8651083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3" name="Google Shape;273;g2a8b8651083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a8b8651083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9" name="Google Shape;289;g2a8b865108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4" name="Google Shape;33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a8bb957d04_2_1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2a8bb957d04_2_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74d723d30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g2a74d723d30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ab8bd21b36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2ab8bd21b3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a9270142c6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9270142c6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6" name="Google Shape;3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4" name="Google Shape;39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6" name="Google Shape;416;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8: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8" name="Google Shape;4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fr-FR"/>
              <a:t>Le principe de l’inférence Bayésienne repose dans un premier temps sur un </a:t>
            </a:r>
            <a:r>
              <a:rPr lang="fr-FR" i="1"/>
              <a:t>a priori </a:t>
            </a:r>
            <a:r>
              <a:rPr lang="fr-FR"/>
              <a:t>de la distribution des valeurs des paramètres teta. Typiquement, si une étude TK a déjà été effectué dans la littérature ou si l’on connait les valeurs aberrantes des paramètres (biologiquement impossible). La précision de la distribution du paramètre est variable.</a:t>
            </a:r>
            <a:endParaRPr/>
          </a:p>
          <a:p>
            <a:pPr marL="0" lvl="0" indent="0" algn="l" rtl="0">
              <a:lnSpc>
                <a:spcPct val="100000"/>
              </a:lnSpc>
              <a:spcBef>
                <a:spcPts val="0"/>
              </a:spcBef>
              <a:spcAft>
                <a:spcPts val="0"/>
              </a:spcAft>
              <a:buSzPts val="1400"/>
              <a:buNone/>
            </a:pPr>
            <a:r>
              <a:rPr lang="fr-FR"/>
              <a:t>Dans un deuxième temps, on dispose de nos données expérimentales TK, où l’on connait la distribution des données Y sachant les paramètres téta. C’est ce que l’on appel la vraisemblance. </a:t>
            </a:r>
            <a:endParaRPr/>
          </a:p>
          <a:p>
            <a:pPr marL="0" lvl="0" indent="0" algn="l" rtl="0">
              <a:lnSpc>
                <a:spcPct val="100000"/>
              </a:lnSpc>
              <a:spcBef>
                <a:spcPts val="0"/>
              </a:spcBef>
              <a:spcAft>
                <a:spcPts val="0"/>
              </a:spcAft>
              <a:buSzPts val="1400"/>
              <a:buNone/>
            </a:pPr>
            <a:r>
              <a:rPr lang="fr-FR"/>
              <a:t>Le théorème de Bayes nous permet d’obtenir la probabilité des paramètres sachant les données, ou distribution à posteriori, à partir de la proportionnalité a priori et vraisemblance.  La précision de la distribution des paramètres est améliorée, et un ajustement simultané aux données observée est effectué.</a:t>
            </a:r>
            <a:endParaRPr/>
          </a:p>
          <a:p>
            <a:pPr marL="0" lvl="0" indent="0" algn="l" rtl="0">
              <a:lnSpc>
                <a:spcPct val="100000"/>
              </a:lnSpc>
              <a:spcBef>
                <a:spcPts val="0"/>
              </a:spcBef>
              <a:spcAft>
                <a:spcPts val="0"/>
              </a:spcAft>
              <a:buSzPts val="1400"/>
              <a:buNone/>
            </a:pPr>
            <a:endParaRPr/>
          </a:p>
        </p:txBody>
      </p:sp>
      <p:sp>
        <p:nvSpPr>
          <p:cNvPr id="429" name="Google Shape;42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19:notes"/>
          <p:cNvSpPr>
            <a:spLocks noGrp="1" noRot="1" noChangeAspect="1"/>
          </p:cNvSpPr>
          <p:nvPr>
            <p:ph type="sldImg" idx="2"/>
          </p:nvPr>
        </p:nvSpPr>
        <p:spPr>
          <a:xfrm>
            <a:off x="479425" y="1279525"/>
            <a:ext cx="6140450" cy="34544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fr-FR"/>
              <a:t>Le principe de l’inférence Bayésienne repose dans un premier temps sur un </a:t>
            </a:r>
            <a:r>
              <a:rPr lang="fr-FR" i="1"/>
              <a:t>a priori </a:t>
            </a:r>
            <a:r>
              <a:rPr lang="fr-FR"/>
              <a:t>de la distribution des valeurs des paramètres teta. Typiquement, si une étude TK a déjà été effectué dans la littérature ou si l’on connait les valeurs aberrantes des paramètres (biologiquement impossible). La précision de la distribution du paramètre est variable.</a:t>
            </a:r>
            <a:endParaRPr/>
          </a:p>
          <a:p>
            <a:pPr marL="0" lvl="0" indent="0" algn="l" rtl="0">
              <a:lnSpc>
                <a:spcPct val="100000"/>
              </a:lnSpc>
              <a:spcBef>
                <a:spcPts val="0"/>
              </a:spcBef>
              <a:spcAft>
                <a:spcPts val="0"/>
              </a:spcAft>
              <a:buSzPts val="1400"/>
              <a:buNone/>
            </a:pPr>
            <a:r>
              <a:rPr lang="fr-FR"/>
              <a:t>Dans un deuxième temps, on dispose de nos données expérimentales TK, où l’on connait la distribution des données Y sachant les paramètres téta. C’est ce que l’on appel la vraisemblance. </a:t>
            </a:r>
            <a:endParaRPr/>
          </a:p>
          <a:p>
            <a:pPr marL="0" lvl="0" indent="0" algn="l" rtl="0">
              <a:lnSpc>
                <a:spcPct val="100000"/>
              </a:lnSpc>
              <a:spcBef>
                <a:spcPts val="0"/>
              </a:spcBef>
              <a:spcAft>
                <a:spcPts val="0"/>
              </a:spcAft>
              <a:buSzPts val="1400"/>
              <a:buNone/>
            </a:pPr>
            <a:r>
              <a:rPr lang="fr-FR"/>
              <a:t>Le théorème de Bayes nous permet d’obtenir la probabilité des paramètres sachant les données, ou distribution à posteriori, à partir de la proportionnalité a priori et vraisemblance.  La précision de la distribution des paramètres est améliorée, et un ajustement simultané aux données observée est effectué.</a:t>
            </a:r>
            <a:endParaRPr/>
          </a:p>
          <a:p>
            <a:pPr marL="0" lvl="0" indent="0" algn="l" rtl="0">
              <a:lnSpc>
                <a:spcPct val="100000"/>
              </a:lnSpc>
              <a:spcBef>
                <a:spcPts val="0"/>
              </a:spcBef>
              <a:spcAft>
                <a:spcPts val="0"/>
              </a:spcAft>
              <a:buSzPts val="1400"/>
              <a:buNone/>
            </a:pPr>
            <a:endParaRPr/>
          </a:p>
        </p:txBody>
      </p:sp>
      <p:sp>
        <p:nvSpPr>
          <p:cNvPr id="482" name="Google Shape;482;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fr-FR"/>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a91ee48165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g2a91ee48165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a74d723d30_0_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2a74d723d30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2" name="Google Shape;51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8" name="Google Shape;51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4" name="Google Shape;5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9" name="Google Shape;58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a8bb957d04_2_3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5" name="Google Shape;595;g2a8bb957d04_2_3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a74d723d30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7" name="Google Shape;347;g2a74d723d30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p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7" name="Google Shape;667;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p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3" name="Google Shape;673;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5" name="Google Shape;685;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p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5" name="Google Shape;705;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a8bb957d04_2_2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g2a8bb957d04_2_2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2a9270142c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2a9270142c6_0_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g2a9270142c6_0_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2a91ee48165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2a91ee48165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6" name="Google Shape;766;g2a91ee48165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fr-FR"/>
              <a:t>77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5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re et sous-titre">
  <p:cSld name="Titre et sous-titre">
    <p:spTree>
      <p:nvGrpSpPr>
        <p:cNvPr id="1" name="Shape 18"/>
        <p:cNvGrpSpPr/>
        <p:nvPr/>
      </p:nvGrpSpPr>
      <p:grpSpPr>
        <a:xfrm>
          <a:off x="0" y="0"/>
          <a:ext cx="0" cy="0"/>
          <a:chOff x="0" y="0"/>
          <a:chExt cx="0" cy="0"/>
        </a:xfrm>
      </p:grpSpPr>
      <p:sp>
        <p:nvSpPr>
          <p:cNvPr id="19" name="Google Shape;19;p34"/>
          <p:cNvSpPr txBox="1">
            <a:spLocks noGrp="1"/>
          </p:cNvSpPr>
          <p:nvPr>
            <p:ph type="title"/>
          </p:nvPr>
        </p:nvSpPr>
        <p:spPr>
          <a:xfrm>
            <a:off x="0" y="0"/>
            <a:ext cx="240000" cy="24000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00"/>
              <a:buFont typeface="Arial"/>
              <a:buNone/>
              <a:defRPr sz="133">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dt" idx="10"/>
          </p:nvPr>
        </p:nvSpPr>
        <p:spPr>
          <a:xfrm>
            <a:off x="10152000" y="6378000"/>
            <a:ext cx="1560000" cy="480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4"/>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9pPr>
          </a:lstStyle>
          <a:p>
            <a:fld id="{00000000-1234-1234-1234-123412341234}" type="slidenum">
              <a:rPr lang="fr-FR" smtClean="0"/>
              <a:pPr/>
              <a:t>‹N°›</a:t>
            </a:fld>
            <a:endParaRPr lang="fr-FR"/>
          </a:p>
        </p:txBody>
      </p:sp>
      <p:sp>
        <p:nvSpPr>
          <p:cNvPr id="23" name="Google Shape;23;p34"/>
          <p:cNvSpPr txBox="1">
            <a:spLocks noGrp="1"/>
          </p:cNvSpPr>
          <p:nvPr>
            <p:ph type="body" idx="1"/>
          </p:nvPr>
        </p:nvSpPr>
        <p:spPr>
          <a:xfrm>
            <a:off x="480000" y="3128061"/>
            <a:ext cx="11232000" cy="2769600"/>
          </a:xfrm>
          <a:prstGeom prst="rect">
            <a:avLst/>
          </a:prstGeom>
          <a:noFill/>
          <a:ln>
            <a:noFill/>
          </a:ln>
        </p:spPr>
        <p:txBody>
          <a:bodyPr spcFirstLastPara="1" wrap="square" lIns="0" tIns="0" rIns="0" bIns="0" anchor="t" anchorCtr="0">
            <a:noAutofit/>
          </a:bodyPr>
          <a:lstStyle>
            <a:lvl1pPr marL="609585" lvl="0" indent="-304792" algn="l">
              <a:lnSpc>
                <a:spcPct val="90000"/>
              </a:lnSpc>
              <a:spcBef>
                <a:spcPts val="0"/>
              </a:spcBef>
              <a:spcAft>
                <a:spcPts val="0"/>
              </a:spcAft>
              <a:buClr>
                <a:schemeClr val="dk1"/>
              </a:buClr>
              <a:buSzPts val="3250"/>
              <a:buNone/>
              <a:defRPr sz="4333" b="1" cap="none"/>
            </a:lvl1pPr>
            <a:lvl2pPr marL="1219170" lvl="1" indent="-304792" algn="l">
              <a:lnSpc>
                <a:spcPct val="100000"/>
              </a:lnSpc>
              <a:spcBef>
                <a:spcPts val="667"/>
              </a:spcBef>
              <a:spcAft>
                <a:spcPts val="0"/>
              </a:spcAft>
              <a:buClr>
                <a:schemeClr val="dk1"/>
              </a:buClr>
              <a:buSzPts val="1850"/>
              <a:buNone/>
              <a:defRPr sz="2467"/>
            </a:lvl2pPr>
            <a:lvl3pPr marL="1828754" lvl="2" indent="-457189" algn="l">
              <a:lnSpc>
                <a:spcPct val="100000"/>
              </a:lnSpc>
              <a:spcBef>
                <a:spcPts val="133"/>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pic>
        <p:nvPicPr>
          <p:cNvPr id="10" name="Google Shape;25;p34">
            <a:extLst>
              <a:ext uri="{FF2B5EF4-FFF2-40B4-BE49-F238E27FC236}">
                <a16:creationId xmlns:a16="http://schemas.microsoft.com/office/drawing/2014/main" id="{C0613F79-5C13-49D1-A6CF-8B33C3E04F8D}"/>
              </a:ext>
            </a:extLst>
          </p:cNvPr>
          <p:cNvPicPr preferRelativeResize="0"/>
          <p:nvPr userDrawn="1"/>
        </p:nvPicPr>
        <p:blipFill rotWithShape="1">
          <a:blip r:embed="rId2">
            <a:alphaModFix/>
          </a:blip>
          <a:srcRect/>
          <a:stretch/>
        </p:blipFill>
        <p:spPr>
          <a:xfrm>
            <a:off x="201640" y="6035575"/>
            <a:ext cx="762638" cy="685900"/>
          </a:xfrm>
          <a:prstGeom prst="rect">
            <a:avLst/>
          </a:prstGeom>
          <a:noFill/>
          <a:ln>
            <a:noFill/>
          </a:ln>
        </p:spPr>
      </p:pic>
      <p:pic>
        <p:nvPicPr>
          <p:cNvPr id="11" name="Google Shape;26;p34">
            <a:extLst>
              <a:ext uri="{FF2B5EF4-FFF2-40B4-BE49-F238E27FC236}">
                <a16:creationId xmlns:a16="http://schemas.microsoft.com/office/drawing/2014/main" id="{BDB347FF-6A32-48B5-B388-04E60DF9916B}"/>
              </a:ext>
            </a:extLst>
          </p:cNvPr>
          <p:cNvPicPr preferRelativeResize="0"/>
          <p:nvPr userDrawn="1"/>
        </p:nvPicPr>
        <p:blipFill rotWithShape="1">
          <a:blip r:embed="rId3">
            <a:alphaModFix/>
          </a:blip>
          <a:srcRect/>
          <a:stretch/>
        </p:blipFill>
        <p:spPr>
          <a:xfrm>
            <a:off x="964278" y="6176963"/>
            <a:ext cx="991551" cy="507132"/>
          </a:xfrm>
          <a:prstGeom prst="rect">
            <a:avLst/>
          </a:prstGeom>
          <a:noFill/>
          <a:ln>
            <a:noFill/>
          </a:ln>
        </p:spPr>
      </p:pic>
      <p:pic>
        <p:nvPicPr>
          <p:cNvPr id="12" name="Image 11" descr="C:\Users\cbedos\Documents\trames_2016\logo_INRAE.png">
            <a:extLst>
              <a:ext uri="{FF2B5EF4-FFF2-40B4-BE49-F238E27FC236}">
                <a16:creationId xmlns:a16="http://schemas.microsoft.com/office/drawing/2014/main" id="{D27227A2-1F87-4D99-8846-9C467AA13D1F}"/>
              </a:ext>
            </a:extLst>
          </p:cNvPr>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971069" y="6311900"/>
            <a:ext cx="932180" cy="251460"/>
          </a:xfrm>
          <a:prstGeom prst="rect">
            <a:avLst/>
          </a:prstGeom>
          <a:noFill/>
          <a:ln>
            <a:noFill/>
          </a:ln>
        </p:spPr>
      </p:pic>
    </p:spTree>
    <p:extLst>
      <p:ext uri="{BB962C8B-B14F-4D97-AF65-F5344CB8AC3E}">
        <p14:creationId xmlns:p14="http://schemas.microsoft.com/office/powerpoint/2010/main" val="275086156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mmaire">
  <p:cSld name="Sommaire">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55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5"/>
          <p:cNvSpPr txBox="1">
            <a:spLocks noGrp="1"/>
          </p:cNvSpPr>
          <p:nvPr>
            <p:ph type="dt" idx="10"/>
          </p:nvPr>
        </p:nvSpPr>
        <p:spPr>
          <a:xfrm>
            <a:off x="10152000" y="6378000"/>
            <a:ext cx="1560000" cy="480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5"/>
          <p:cNvSpPr txBox="1">
            <a:spLocks noGrp="1"/>
          </p:cNvSpPr>
          <p:nvPr>
            <p:ph type="ftr" idx="11"/>
          </p:nvPr>
        </p:nvSpPr>
        <p:spPr>
          <a:xfrm>
            <a:off x="480000" y="6378000"/>
            <a:ext cx="7872000" cy="480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5"/>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750"/>
              <a:buFont typeface="Arial"/>
              <a:buNone/>
              <a:defRPr sz="1000" b="1" i="0" u="none" strike="noStrike" cap="none">
                <a:solidFill>
                  <a:schemeClr val="dk1"/>
                </a:solidFill>
                <a:latin typeface="Arial"/>
                <a:ea typeface="Arial"/>
                <a:cs typeface="Arial"/>
                <a:sym typeface="Arial"/>
              </a:defRPr>
            </a:lvl9pPr>
          </a:lstStyle>
          <a:p>
            <a:fld id="{00000000-1234-1234-1234-123412341234}" type="slidenum">
              <a:rPr lang="fr-FR" smtClean="0"/>
              <a:pPr/>
              <a:t>‹N°›</a:t>
            </a:fld>
            <a:endParaRPr lang="fr-FR"/>
          </a:p>
        </p:txBody>
      </p:sp>
      <p:sp>
        <p:nvSpPr>
          <p:cNvPr id="32" name="Google Shape;32;p35"/>
          <p:cNvSpPr txBox="1">
            <a:spLocks noGrp="1"/>
          </p:cNvSpPr>
          <p:nvPr>
            <p:ph type="body" idx="1"/>
          </p:nvPr>
        </p:nvSpPr>
        <p:spPr>
          <a:xfrm>
            <a:off x="479997" y="2522624"/>
            <a:ext cx="3360000" cy="3374400"/>
          </a:xfrm>
          <a:prstGeom prst="rect">
            <a:avLst/>
          </a:prstGeom>
          <a:noFill/>
          <a:ln>
            <a:noFill/>
          </a:ln>
        </p:spPr>
        <p:txBody>
          <a:bodyPr spcFirstLastPara="1" wrap="square" lIns="0" tIns="0" rIns="0" bIns="0" anchor="t" anchorCtr="0">
            <a:noAutofit/>
          </a:bodyPr>
          <a:lstStyle>
            <a:lvl1pPr marL="609585" lvl="0" indent="-393690" algn="l">
              <a:lnSpc>
                <a:spcPct val="100000"/>
              </a:lnSpc>
              <a:spcBef>
                <a:spcPts val="533"/>
              </a:spcBef>
              <a:spcAft>
                <a:spcPts val="0"/>
              </a:spcAft>
              <a:buClr>
                <a:schemeClr val="dk1"/>
              </a:buClr>
              <a:buSzPts val="1050"/>
              <a:buFont typeface="Arial"/>
              <a:buAutoNum type="arabicPeriod"/>
              <a:defRPr b="1"/>
            </a:lvl1pPr>
            <a:lvl2pPr marL="1219170" lvl="1" indent="-385224" algn="l">
              <a:lnSpc>
                <a:spcPct val="100000"/>
              </a:lnSpc>
              <a:spcBef>
                <a:spcPts val="1067"/>
              </a:spcBef>
              <a:spcAft>
                <a:spcPts val="0"/>
              </a:spcAft>
              <a:buClr>
                <a:schemeClr val="dk1"/>
              </a:buClr>
              <a:buSzPts val="950"/>
              <a:buFont typeface="Arial"/>
              <a:buAutoNum type="alphaLcPeriod"/>
              <a:defRPr/>
            </a:lvl2pPr>
            <a:lvl3pPr marL="1828754" lvl="2" indent="-457189" algn="l">
              <a:lnSpc>
                <a:spcPct val="100000"/>
              </a:lnSpc>
              <a:spcBef>
                <a:spcPts val="1067"/>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
        <p:nvSpPr>
          <p:cNvPr id="33" name="Google Shape;33;p35"/>
          <p:cNvSpPr txBox="1">
            <a:spLocks noGrp="1"/>
          </p:cNvSpPr>
          <p:nvPr>
            <p:ph type="body" idx="2"/>
          </p:nvPr>
        </p:nvSpPr>
        <p:spPr>
          <a:xfrm>
            <a:off x="4416000" y="2524800"/>
            <a:ext cx="3360000" cy="3374400"/>
          </a:xfrm>
          <a:prstGeom prst="rect">
            <a:avLst/>
          </a:prstGeom>
          <a:noFill/>
          <a:ln>
            <a:noFill/>
          </a:ln>
        </p:spPr>
        <p:txBody>
          <a:bodyPr spcFirstLastPara="1" wrap="square" lIns="0" tIns="0" rIns="0" bIns="0" anchor="t" anchorCtr="0">
            <a:noAutofit/>
          </a:bodyPr>
          <a:lstStyle>
            <a:lvl1pPr marL="609585" lvl="0" indent="-393690" algn="l">
              <a:lnSpc>
                <a:spcPct val="100000"/>
              </a:lnSpc>
              <a:spcBef>
                <a:spcPts val="533"/>
              </a:spcBef>
              <a:spcAft>
                <a:spcPts val="0"/>
              </a:spcAft>
              <a:buClr>
                <a:schemeClr val="dk1"/>
              </a:buClr>
              <a:buSzPts val="1050"/>
              <a:buFont typeface="Arial"/>
              <a:buAutoNum type="arabicPeriod"/>
              <a:defRPr b="1"/>
            </a:lvl1pPr>
            <a:lvl2pPr marL="1219170" lvl="1" indent="-385224" algn="l">
              <a:lnSpc>
                <a:spcPct val="100000"/>
              </a:lnSpc>
              <a:spcBef>
                <a:spcPts val="1067"/>
              </a:spcBef>
              <a:spcAft>
                <a:spcPts val="0"/>
              </a:spcAft>
              <a:buClr>
                <a:schemeClr val="dk1"/>
              </a:buClr>
              <a:buSzPts val="950"/>
              <a:buFont typeface="Arial"/>
              <a:buAutoNum type="alphaLcPeriod"/>
              <a:defRPr/>
            </a:lvl2pPr>
            <a:lvl3pPr marL="1828754" lvl="2" indent="-457189" algn="l">
              <a:lnSpc>
                <a:spcPct val="100000"/>
              </a:lnSpc>
              <a:spcBef>
                <a:spcPts val="1067"/>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
        <p:nvSpPr>
          <p:cNvPr id="34" name="Google Shape;34;p35"/>
          <p:cNvSpPr txBox="1">
            <a:spLocks noGrp="1"/>
          </p:cNvSpPr>
          <p:nvPr>
            <p:ph type="body" idx="3"/>
          </p:nvPr>
        </p:nvSpPr>
        <p:spPr>
          <a:xfrm>
            <a:off x="8351999" y="2524800"/>
            <a:ext cx="3360000" cy="3374400"/>
          </a:xfrm>
          <a:prstGeom prst="rect">
            <a:avLst/>
          </a:prstGeom>
          <a:noFill/>
          <a:ln>
            <a:noFill/>
          </a:ln>
        </p:spPr>
        <p:txBody>
          <a:bodyPr spcFirstLastPara="1" wrap="square" lIns="0" tIns="0" rIns="0" bIns="0" anchor="t" anchorCtr="0">
            <a:noAutofit/>
          </a:bodyPr>
          <a:lstStyle>
            <a:lvl1pPr marL="609585" lvl="0" indent="-393690" algn="l">
              <a:lnSpc>
                <a:spcPct val="100000"/>
              </a:lnSpc>
              <a:spcBef>
                <a:spcPts val="533"/>
              </a:spcBef>
              <a:spcAft>
                <a:spcPts val="0"/>
              </a:spcAft>
              <a:buClr>
                <a:schemeClr val="dk1"/>
              </a:buClr>
              <a:buSzPts val="1050"/>
              <a:buFont typeface="Arial"/>
              <a:buAutoNum type="arabicPeriod"/>
              <a:defRPr b="1"/>
            </a:lvl1pPr>
            <a:lvl2pPr marL="1219170" lvl="1" indent="-385224" algn="l">
              <a:lnSpc>
                <a:spcPct val="100000"/>
              </a:lnSpc>
              <a:spcBef>
                <a:spcPts val="1067"/>
              </a:spcBef>
              <a:spcAft>
                <a:spcPts val="0"/>
              </a:spcAft>
              <a:buClr>
                <a:schemeClr val="dk1"/>
              </a:buClr>
              <a:buSzPts val="950"/>
              <a:buFont typeface="Arial"/>
              <a:buAutoNum type="alphaLcPeriod"/>
              <a:defRPr/>
            </a:lvl2pPr>
            <a:lvl3pPr marL="1828754" lvl="2" indent="-457189" algn="l">
              <a:lnSpc>
                <a:spcPct val="100000"/>
              </a:lnSpc>
              <a:spcBef>
                <a:spcPts val="1067"/>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84152599"/>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Titre et contenu">
  <p:cSld name="3_Titre et contenu">
    <p:spTree>
      <p:nvGrpSpPr>
        <p:cNvPr id="1" name="Shape 41"/>
        <p:cNvGrpSpPr/>
        <p:nvPr/>
      </p:nvGrpSpPr>
      <p:grpSpPr>
        <a:xfrm>
          <a:off x="0" y="0"/>
          <a:ext cx="0" cy="0"/>
          <a:chOff x="0" y="0"/>
          <a:chExt cx="0" cy="0"/>
        </a:xfrm>
      </p:grpSpPr>
      <p:sp>
        <p:nvSpPr>
          <p:cNvPr id="42" name="Google Shape;42;p37"/>
          <p:cNvSpPr txBox="1">
            <a:spLocks noGrp="1"/>
          </p:cNvSpPr>
          <p:nvPr>
            <p:ph type="body" idx="1"/>
          </p:nvPr>
        </p:nvSpPr>
        <p:spPr>
          <a:xfrm>
            <a:off x="479999" y="2448000"/>
            <a:ext cx="11232000" cy="34320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971314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Titre et contenu">
  <p:cSld name="4_Titre et contenu">
    <p:spTree>
      <p:nvGrpSpPr>
        <p:cNvPr id="1" name="Shape 43"/>
        <p:cNvGrpSpPr/>
        <p:nvPr/>
      </p:nvGrpSpPr>
      <p:grpSpPr>
        <a:xfrm>
          <a:off x="0" y="0"/>
          <a:ext cx="0" cy="0"/>
          <a:chOff x="0" y="0"/>
          <a:chExt cx="0" cy="0"/>
        </a:xfrm>
      </p:grpSpPr>
      <p:sp>
        <p:nvSpPr>
          <p:cNvPr id="44" name="Google Shape;44;p38"/>
          <p:cNvSpPr txBox="1">
            <a:spLocks noGrp="1"/>
          </p:cNvSpPr>
          <p:nvPr>
            <p:ph type="body" idx="1"/>
          </p:nvPr>
        </p:nvSpPr>
        <p:spPr>
          <a:xfrm>
            <a:off x="479999" y="2448000"/>
            <a:ext cx="11232000" cy="34320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70321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Vide" type="blank">
  <p:cSld name="Vide">
    <p:spTree>
      <p:nvGrpSpPr>
        <p:cNvPr id="1" name="Shape 45"/>
        <p:cNvGrpSpPr/>
        <p:nvPr/>
      </p:nvGrpSpPr>
      <p:grpSpPr>
        <a:xfrm>
          <a:off x="0" y="0"/>
          <a:ext cx="0" cy="0"/>
          <a:chOff x="0" y="0"/>
          <a:chExt cx="0" cy="0"/>
        </a:xfrm>
      </p:grpSpPr>
    </p:spTree>
    <p:extLst>
      <p:ext uri="{BB962C8B-B14F-4D97-AF65-F5344CB8AC3E}">
        <p14:creationId xmlns:p14="http://schemas.microsoft.com/office/powerpoint/2010/main" val="23730085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1_Titre et contenu">
  <p:cSld name="41_Titre et contenu">
    <p:spTree>
      <p:nvGrpSpPr>
        <p:cNvPr id="1" name="Shape 46"/>
        <p:cNvGrpSpPr/>
        <p:nvPr/>
      </p:nvGrpSpPr>
      <p:grpSpPr>
        <a:xfrm>
          <a:off x="0" y="0"/>
          <a:ext cx="0" cy="0"/>
          <a:chOff x="0" y="0"/>
          <a:chExt cx="0" cy="0"/>
        </a:xfrm>
      </p:grpSpPr>
      <p:sp>
        <p:nvSpPr>
          <p:cNvPr id="47" name="Google Shape;47;p40"/>
          <p:cNvSpPr txBox="1">
            <a:spLocks noGrp="1"/>
          </p:cNvSpPr>
          <p:nvPr>
            <p:ph type="body" idx="1"/>
          </p:nvPr>
        </p:nvSpPr>
        <p:spPr>
          <a:xfrm>
            <a:off x="479999" y="2448000"/>
            <a:ext cx="11232000" cy="34320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200622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Titre et contenu">
  <p:cSld name="5_Titre et contenu">
    <p:spTree>
      <p:nvGrpSpPr>
        <p:cNvPr id="1" name="Shape 48"/>
        <p:cNvGrpSpPr/>
        <p:nvPr/>
      </p:nvGrpSpPr>
      <p:grpSpPr>
        <a:xfrm>
          <a:off x="0" y="0"/>
          <a:ext cx="0" cy="0"/>
          <a:chOff x="0" y="0"/>
          <a:chExt cx="0" cy="0"/>
        </a:xfrm>
      </p:grpSpPr>
      <p:sp>
        <p:nvSpPr>
          <p:cNvPr id="49" name="Google Shape;49;p41"/>
          <p:cNvSpPr txBox="1">
            <a:spLocks noGrp="1"/>
          </p:cNvSpPr>
          <p:nvPr>
            <p:ph type="body" idx="1"/>
          </p:nvPr>
        </p:nvSpPr>
        <p:spPr>
          <a:xfrm>
            <a:off x="479999" y="2448000"/>
            <a:ext cx="11232000" cy="3432000"/>
          </a:xfrm>
          <a:prstGeom prst="rect">
            <a:avLst/>
          </a:prstGeom>
          <a:noFill/>
          <a:ln>
            <a:noFill/>
          </a:ln>
        </p:spPr>
        <p:txBody>
          <a:bodyPr spcFirstLastPara="1" wrap="square" lIns="0" tIns="0" rIns="0" bIns="0" anchor="t" anchorCtr="0">
            <a:noAutofit/>
          </a:bodyPr>
          <a:lstStyle>
            <a:lvl1pPr marL="609585" lvl="0" indent="-304792" algn="l">
              <a:lnSpc>
                <a:spcPct val="100000"/>
              </a:lnSpc>
              <a:spcBef>
                <a:spcPts val="0"/>
              </a:spcBef>
              <a:spcAft>
                <a:spcPts val="0"/>
              </a:spcAft>
              <a:buClr>
                <a:schemeClr val="dk1"/>
              </a:buClr>
              <a:buSzPts val="1800"/>
              <a:buNone/>
              <a:defRPr/>
            </a:lvl1pPr>
            <a:lvl2pPr marL="1219170" lvl="1" indent="-457189" algn="l">
              <a:lnSpc>
                <a:spcPct val="100000"/>
              </a:lnSpc>
              <a:spcBef>
                <a:spcPts val="800"/>
              </a:spcBef>
              <a:spcAft>
                <a:spcPts val="0"/>
              </a:spcAft>
              <a:buClr>
                <a:schemeClr val="dk1"/>
              </a:buClr>
              <a:buSzPts val="1800"/>
              <a:buChar char="•"/>
              <a:defRPr/>
            </a:lvl2pPr>
            <a:lvl3pPr marL="1828754" lvl="2" indent="-457189" algn="l">
              <a:lnSpc>
                <a:spcPct val="100000"/>
              </a:lnSpc>
              <a:spcBef>
                <a:spcPts val="800"/>
              </a:spcBef>
              <a:spcAft>
                <a:spcPts val="0"/>
              </a:spcAft>
              <a:buClr>
                <a:schemeClr val="dk1"/>
              </a:buClr>
              <a:buSzPts val="1800"/>
              <a:buChar char="•"/>
              <a:defRPr/>
            </a:lvl3pPr>
            <a:lvl4pPr marL="2438339" lvl="3" indent="-457189" algn="l">
              <a:lnSpc>
                <a:spcPct val="100000"/>
              </a:lnSpc>
              <a:spcBef>
                <a:spcPts val="133"/>
              </a:spcBef>
              <a:spcAft>
                <a:spcPts val="0"/>
              </a:spcAft>
              <a:buClr>
                <a:schemeClr val="dk1"/>
              </a:buClr>
              <a:buSzPts val="1800"/>
              <a:buChar char="•"/>
              <a:defRPr/>
            </a:lvl4pPr>
            <a:lvl5pPr marL="3047924" lvl="4" indent="-457189" algn="l">
              <a:lnSpc>
                <a:spcPct val="100000"/>
              </a:lnSpc>
              <a:spcBef>
                <a:spcPts val="133"/>
              </a:spcBef>
              <a:spcAft>
                <a:spcPts val="0"/>
              </a:spcAft>
              <a:buClr>
                <a:schemeClr val="dk1"/>
              </a:buClr>
              <a:buSzPts val="1800"/>
              <a:buChar char="•"/>
              <a:defRPr/>
            </a:lvl5pPr>
            <a:lvl6pPr marL="3657509" lvl="5" indent="-457189" algn="l">
              <a:lnSpc>
                <a:spcPct val="100000"/>
              </a:lnSpc>
              <a:spcBef>
                <a:spcPts val="480"/>
              </a:spcBef>
              <a:spcAft>
                <a:spcPts val="0"/>
              </a:spcAft>
              <a:buClr>
                <a:schemeClr val="dk1"/>
              </a:buClr>
              <a:buSzPts val="1800"/>
              <a:buChar char="•"/>
              <a:defRPr/>
            </a:lvl6pPr>
            <a:lvl7pPr marL="4267093" lvl="6" indent="-457189" algn="l">
              <a:lnSpc>
                <a:spcPct val="100000"/>
              </a:lnSpc>
              <a:spcBef>
                <a:spcPts val="480"/>
              </a:spcBef>
              <a:spcAft>
                <a:spcPts val="0"/>
              </a:spcAft>
              <a:buClr>
                <a:schemeClr val="dk1"/>
              </a:buClr>
              <a:buSzPts val="1800"/>
              <a:buChar char="•"/>
              <a:defRPr/>
            </a:lvl7pPr>
            <a:lvl8pPr marL="4876678" lvl="7" indent="-457189" algn="l">
              <a:lnSpc>
                <a:spcPct val="100000"/>
              </a:lnSpc>
              <a:spcBef>
                <a:spcPts val="480"/>
              </a:spcBef>
              <a:spcAft>
                <a:spcPts val="0"/>
              </a:spcAft>
              <a:buClr>
                <a:schemeClr val="dk1"/>
              </a:buClr>
              <a:buSzPts val="1800"/>
              <a:buChar char="•"/>
              <a:defRPr/>
            </a:lvl8pPr>
            <a:lvl9pPr marL="5486263" lvl="8" indent="-457189" algn="l">
              <a:lnSpc>
                <a:spcPct val="100000"/>
              </a:lnSpc>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861922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userDrawn="1">
  <p:cSld name="Titre et contenu">
    <p:spTree>
      <p:nvGrpSpPr>
        <p:cNvPr id="1" name="Shape 31"/>
        <p:cNvGrpSpPr/>
        <p:nvPr/>
      </p:nvGrpSpPr>
      <p:grpSpPr>
        <a:xfrm>
          <a:off x="0" y="0"/>
          <a:ext cx="0" cy="0"/>
          <a:chOff x="0" y="0"/>
          <a:chExt cx="0" cy="0"/>
        </a:xfrm>
      </p:grpSpPr>
      <p:sp>
        <p:nvSpPr>
          <p:cNvPr id="32" name="Google Shape;32;p50"/>
          <p:cNvSpPr txBox="1">
            <a:spLocks noGrp="1"/>
          </p:cNvSpPr>
          <p:nvPr>
            <p:ph type="title"/>
          </p:nvPr>
        </p:nvSpPr>
        <p:spPr>
          <a:xfrm>
            <a:off x="479999" y="1200000"/>
            <a:ext cx="11232000" cy="720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
        <p:nvSpPr>
          <p:cNvPr id="36" name="Google Shape;36;p50"/>
          <p:cNvSpPr txBox="1">
            <a:spLocks noGrp="1"/>
          </p:cNvSpPr>
          <p:nvPr>
            <p:ph type="body" idx="1"/>
          </p:nvPr>
        </p:nvSpPr>
        <p:spPr>
          <a:xfrm>
            <a:off x="479997" y="2448000"/>
            <a:ext cx="11232000" cy="343200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50"/>
          <p:cNvSpPr txBox="1">
            <a:spLocks noGrp="1"/>
          </p:cNvSpPr>
          <p:nvPr>
            <p:ph type="body" idx="3"/>
          </p:nvPr>
        </p:nvSpPr>
        <p:spPr>
          <a:xfrm>
            <a:off x="479179" y="1920001"/>
            <a:ext cx="11232819" cy="323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533"/>
              </a:spcBef>
              <a:spcAft>
                <a:spcPts val="0"/>
              </a:spcAft>
              <a:buClr>
                <a:srgbClr val="7F7F7F"/>
              </a:buClr>
              <a:buSzPts val="2000"/>
              <a:buFont typeface="Calibri"/>
              <a:buNone/>
              <a:defRPr sz="2000" b="1">
                <a:solidFill>
                  <a:srgbClr val="7F7F7F"/>
                </a:solidFill>
              </a:defRPr>
            </a:lvl1pPr>
            <a:lvl2pPr marL="914400" lvl="1" indent="-381000" algn="l">
              <a:lnSpc>
                <a:spcPct val="90000"/>
              </a:lnSpc>
              <a:spcBef>
                <a:spcPts val="1067"/>
              </a:spcBef>
              <a:spcAft>
                <a:spcPts val="0"/>
              </a:spcAft>
              <a:buClr>
                <a:schemeClr val="dk1"/>
              </a:buClr>
              <a:buSzPts val="2400"/>
              <a:buFont typeface="Calibri"/>
              <a:buAutoNum type="alphaLcPeriod"/>
              <a:defRPr/>
            </a:lvl2pPr>
            <a:lvl3pPr marL="1371600" lvl="2" indent="-342900" algn="l">
              <a:lnSpc>
                <a:spcPct val="90000"/>
              </a:lnSpc>
              <a:spcBef>
                <a:spcPts val="1067"/>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5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5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5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5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5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5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5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5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5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6"/>
          <p:cNvSpPr>
            <a:spLocks noGrp="1"/>
          </p:cNvSpPr>
          <p:nvPr>
            <p:ph type="pic" idx="2"/>
          </p:nvPr>
        </p:nvSpPr>
        <p:spPr>
          <a:xfrm>
            <a:off x="5183188" y="987425"/>
            <a:ext cx="6172200" cy="4873625"/>
          </a:xfrm>
          <a:prstGeom prst="rect">
            <a:avLst/>
          </a:prstGeom>
          <a:noFill/>
          <a:ln>
            <a:noFill/>
          </a:ln>
        </p:spPr>
      </p:sp>
      <p:sp>
        <p:nvSpPr>
          <p:cNvPr id="76" name="Google Shape;76;p5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5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fr-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‹N°›</a:t>
            </a:fld>
            <a:endParaRPr/>
          </a:p>
        </p:txBody>
      </p:sp>
      <p:pic>
        <p:nvPicPr>
          <p:cNvPr id="15" name="Google Shape;25;p34">
            <a:extLst>
              <a:ext uri="{FF2B5EF4-FFF2-40B4-BE49-F238E27FC236}">
                <a16:creationId xmlns:a16="http://schemas.microsoft.com/office/drawing/2014/main" id="{14BECA54-5B2D-4047-8012-D3BA311CBBBA}"/>
              </a:ext>
            </a:extLst>
          </p:cNvPr>
          <p:cNvPicPr preferRelativeResize="0"/>
          <p:nvPr userDrawn="1"/>
        </p:nvPicPr>
        <p:blipFill rotWithShape="1">
          <a:blip r:embed="rId19">
            <a:alphaModFix/>
          </a:blip>
          <a:srcRect/>
          <a:stretch/>
        </p:blipFill>
        <p:spPr>
          <a:xfrm>
            <a:off x="193326" y="6035575"/>
            <a:ext cx="762638" cy="685900"/>
          </a:xfrm>
          <a:prstGeom prst="rect">
            <a:avLst/>
          </a:prstGeom>
          <a:noFill/>
          <a:ln>
            <a:noFill/>
          </a:ln>
        </p:spPr>
      </p:pic>
      <p:pic>
        <p:nvPicPr>
          <p:cNvPr id="16" name="Google Shape;26;p34">
            <a:extLst>
              <a:ext uri="{FF2B5EF4-FFF2-40B4-BE49-F238E27FC236}">
                <a16:creationId xmlns:a16="http://schemas.microsoft.com/office/drawing/2014/main" id="{6C537EC4-A950-4C76-9D66-87B27250C4A4}"/>
              </a:ext>
            </a:extLst>
          </p:cNvPr>
          <p:cNvPicPr preferRelativeResize="0"/>
          <p:nvPr userDrawn="1"/>
        </p:nvPicPr>
        <p:blipFill rotWithShape="1">
          <a:blip r:embed="rId20">
            <a:alphaModFix/>
          </a:blip>
          <a:srcRect/>
          <a:stretch/>
        </p:blipFill>
        <p:spPr>
          <a:xfrm>
            <a:off x="955964" y="6176963"/>
            <a:ext cx="991551" cy="507132"/>
          </a:xfrm>
          <a:prstGeom prst="rect">
            <a:avLst/>
          </a:prstGeom>
          <a:noFill/>
          <a:ln>
            <a:noFill/>
          </a:ln>
        </p:spPr>
      </p:pic>
      <p:pic>
        <p:nvPicPr>
          <p:cNvPr id="17" name="Image 16" descr="C:\Users\cbedos\Documents\trames_2016\logo_INRAE.png">
            <a:extLst>
              <a:ext uri="{FF2B5EF4-FFF2-40B4-BE49-F238E27FC236}">
                <a16:creationId xmlns:a16="http://schemas.microsoft.com/office/drawing/2014/main" id="{A0FC0D55-0858-46DA-A140-C30515DCCA35}"/>
              </a:ext>
            </a:extLst>
          </p:cNvPr>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1962755" y="6311900"/>
            <a:ext cx="932180" cy="25146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slideplayer.com/user/18313982/"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rroyaute/morico-qsar/blob/main/R/freefallin_sims.R"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54.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jp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2.gif"/><Relationship Id="rId5" Type="http://schemas.openxmlformats.org/officeDocument/2006/relationships/image" Target="../media/image11.jpg"/><Relationship Id="rId4" Type="http://schemas.openxmlformats.org/officeDocument/2006/relationships/hyperlink" Target="http://www.youtube.com/watch?v=pqBSNAOsMDc"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14.xml"/><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2.xml"/><Relationship Id="rId1" Type="http://schemas.openxmlformats.org/officeDocument/2006/relationships/slideLayout" Target="../slideLayouts/slideLayout15.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8.gif"/></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02.png"/><Relationship Id="rId5" Type="http://schemas.openxmlformats.org/officeDocument/2006/relationships/image" Target="../media/image101.jpg"/><Relationship Id="rId4" Type="http://schemas.openxmlformats.org/officeDocument/2006/relationships/image" Target="../media/image100.png"/></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01.jpg"/></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8.xml"/><Relationship Id="rId1" Type="http://schemas.openxmlformats.org/officeDocument/2006/relationships/slideLayout" Target="../slideLayouts/slideLayout13.xml"/><Relationship Id="rId5" Type="http://schemas.openxmlformats.org/officeDocument/2006/relationships/image" Target="../media/image106.png"/><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110.png"/></Relationships>
</file>

<file path=ppt/slides/_rels/slide7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114.png"/><Relationship Id="rId5" Type="http://schemas.openxmlformats.org/officeDocument/2006/relationships/image" Target="../media/image113.jp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116.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4" name="Google Shape;175;p1">
            <a:extLst>
              <a:ext uri="{FF2B5EF4-FFF2-40B4-BE49-F238E27FC236}">
                <a16:creationId xmlns:a16="http://schemas.microsoft.com/office/drawing/2014/main" id="{262807D7-F2B8-4148-B6DD-75ED71650637}"/>
              </a:ext>
            </a:extLst>
          </p:cNvPr>
          <p:cNvSpPr txBox="1">
            <a:spLocks noGrp="1"/>
          </p:cNvSpPr>
          <p:nvPr>
            <p:ph type="body" idx="1"/>
          </p:nvPr>
        </p:nvSpPr>
        <p:spPr>
          <a:xfrm>
            <a:off x="480000" y="423948"/>
            <a:ext cx="11232000" cy="3130266"/>
          </a:xfrm>
          <a:prstGeom prst="rect">
            <a:avLst/>
          </a:prstGeom>
          <a:noFill/>
          <a:ln>
            <a:noFill/>
          </a:ln>
        </p:spPr>
        <p:txBody>
          <a:bodyPr spcFirstLastPara="1" wrap="square" lIns="0" tIns="0" rIns="0" bIns="0" anchor="t" anchorCtr="0">
            <a:noAutofit/>
          </a:bodyPr>
          <a:lstStyle/>
          <a:p>
            <a:pPr marL="0" indent="0" algn="ctr">
              <a:buClr>
                <a:schemeClr val="hlink"/>
              </a:buClr>
              <a:buSzPts val="3200"/>
              <a:buNone/>
            </a:pPr>
            <a:r>
              <a:rPr lang="fr-FR" sz="3600" dirty="0">
                <a:solidFill>
                  <a:schemeClr val="hlink"/>
                </a:solidFill>
              </a:rPr>
              <a:t>MODÉLISATION DES RISQUES LIÉS AU CONTAMINANT - MORICO</a:t>
            </a:r>
            <a:endParaRPr sz="3600" dirty="0"/>
          </a:p>
          <a:p>
            <a:pPr marL="0" indent="0" algn="ctr"/>
            <a:endParaRPr dirty="0">
              <a:solidFill>
                <a:schemeClr val="hlink"/>
              </a:solidFill>
            </a:endParaRPr>
          </a:p>
          <a:p>
            <a:pPr marL="0" indent="0" algn="ctr">
              <a:buClr>
                <a:schemeClr val="hlink"/>
              </a:buClr>
              <a:buSzPts val="2800"/>
              <a:buNone/>
            </a:pPr>
            <a:r>
              <a:rPr lang="fr-FR" sz="3733" b="0" dirty="0">
                <a:solidFill>
                  <a:schemeClr val="hlink"/>
                </a:solidFill>
                <a:latin typeface="Helvetica Neue"/>
                <a:ea typeface="Helvetica Neue"/>
                <a:cs typeface="Helvetica Neue"/>
                <a:sym typeface="Helvetica Neue"/>
              </a:rPr>
              <a:t>CONCEPTS CLES - PART I</a:t>
            </a:r>
            <a:endParaRPr b="0" dirty="0">
              <a:latin typeface="Helvetica Neue"/>
              <a:ea typeface="Helvetica Neue"/>
              <a:cs typeface="Helvetica Neue"/>
              <a:sym typeface="Helvetica Neue"/>
            </a:endParaRPr>
          </a:p>
        </p:txBody>
      </p:sp>
      <p:sp>
        <p:nvSpPr>
          <p:cNvPr id="5" name="Google Shape;508;p6">
            <a:extLst>
              <a:ext uri="{FF2B5EF4-FFF2-40B4-BE49-F238E27FC236}">
                <a16:creationId xmlns:a16="http://schemas.microsoft.com/office/drawing/2014/main" id="{4FE4B3DD-0D06-4564-90B5-3DA8649FC01F}"/>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7"/>
          <p:cNvSpPr txBox="1">
            <a:spLocks noGrp="1"/>
          </p:cNvSpPr>
          <p:nvPr>
            <p:ph type="title"/>
          </p:nvPr>
        </p:nvSpPr>
        <p:spPr>
          <a:xfrm>
            <a:off x="215539" y="181680"/>
            <a:ext cx="11232000" cy="72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One Health : (eco) toxicologie, même modéles</a:t>
            </a:r>
            <a:endParaRPr sz="3200">
              <a:latin typeface="Helvetica Neue"/>
              <a:ea typeface="Helvetica Neue"/>
              <a:cs typeface="Helvetica Neue"/>
              <a:sym typeface="Helvetica Neue"/>
            </a:endParaRPr>
          </a:p>
        </p:txBody>
      </p:sp>
      <p:sp>
        <p:nvSpPr>
          <p:cNvPr id="443" name="Google Shape;443;p27"/>
          <p:cNvSpPr/>
          <p:nvPr/>
        </p:nvSpPr>
        <p:spPr>
          <a:xfrm>
            <a:off x="4835196" y="2592544"/>
            <a:ext cx="3333773" cy="1047757"/>
          </a:xfrm>
          <a:prstGeom prst="rect">
            <a:avLst/>
          </a:prstGeom>
          <a:solidFill>
            <a:schemeClr val="lt1"/>
          </a:solidFill>
          <a:ln w="12700" cap="flat" cmpd="sng">
            <a:solidFill>
              <a:srgbClr val="1F3864"/>
            </a:solidFill>
            <a:prstDash val="solid"/>
            <a:miter lim="800000"/>
            <a:headEnd type="none" w="sm" len="sm"/>
            <a:tailEnd type="none" w="sm" len="sm"/>
          </a:ln>
          <a:effectLst>
            <a:outerShdw blurRad="149987" dist="250190" dir="8460000" algn="ctr">
              <a:srgbClr val="000000">
                <a:alpha val="27843"/>
              </a:srgbClr>
            </a:outerShdw>
          </a:effectLst>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Lucida Sans"/>
              <a:ea typeface="Lucida Sans"/>
              <a:cs typeface="Lucida Sans"/>
              <a:sym typeface="Lucida Sans"/>
            </a:endParaRPr>
          </a:p>
        </p:txBody>
      </p:sp>
      <p:sp>
        <p:nvSpPr>
          <p:cNvPr id="444" name="Google Shape;444;p27"/>
          <p:cNvSpPr/>
          <p:nvPr/>
        </p:nvSpPr>
        <p:spPr>
          <a:xfrm>
            <a:off x="215539" y="2592544"/>
            <a:ext cx="3333773" cy="1047757"/>
          </a:xfrm>
          <a:prstGeom prst="rect">
            <a:avLst/>
          </a:prstGeom>
          <a:solidFill>
            <a:schemeClr val="lt1"/>
          </a:solidFill>
          <a:ln w="12700" cap="flat" cmpd="sng">
            <a:solidFill>
              <a:srgbClr val="1F3864"/>
            </a:solidFill>
            <a:prstDash val="solid"/>
            <a:miter lim="800000"/>
            <a:headEnd type="none" w="sm" len="sm"/>
            <a:tailEnd type="none" w="sm" len="sm"/>
          </a:ln>
          <a:effectLst>
            <a:outerShdw blurRad="149987" dist="250190" dir="8460000" algn="ctr">
              <a:srgbClr val="000000">
                <a:alpha val="27843"/>
              </a:srgbClr>
            </a:outerShdw>
          </a:effectLst>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Lucida Sans"/>
              <a:ea typeface="Lucida Sans"/>
              <a:cs typeface="Lucida Sans"/>
              <a:sym typeface="Lucida Sans"/>
            </a:endParaRPr>
          </a:p>
        </p:txBody>
      </p:sp>
      <p:sp>
        <p:nvSpPr>
          <p:cNvPr id="445" name="Google Shape;445;p27"/>
          <p:cNvSpPr/>
          <p:nvPr/>
        </p:nvSpPr>
        <p:spPr>
          <a:xfrm>
            <a:off x="9264352" y="2592544"/>
            <a:ext cx="2315336" cy="1047757"/>
          </a:xfrm>
          <a:prstGeom prst="rect">
            <a:avLst/>
          </a:prstGeom>
          <a:solidFill>
            <a:schemeClr val="lt1"/>
          </a:solidFill>
          <a:ln w="12700" cap="flat" cmpd="sng">
            <a:solidFill>
              <a:srgbClr val="1F3864"/>
            </a:solidFill>
            <a:prstDash val="solid"/>
            <a:miter lim="800000"/>
            <a:headEnd type="none" w="sm" len="sm"/>
            <a:tailEnd type="none" w="sm" len="sm"/>
          </a:ln>
          <a:effectLst>
            <a:outerShdw blurRad="149987" dist="250190" dir="8460000" algn="ctr">
              <a:srgbClr val="000000">
                <a:alpha val="27843"/>
              </a:srgbClr>
            </a:outerShdw>
          </a:effectLst>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Lucida Sans"/>
              <a:ea typeface="Lucida Sans"/>
              <a:cs typeface="Lucida Sans"/>
              <a:sym typeface="Lucida Sans"/>
            </a:endParaRPr>
          </a:p>
        </p:txBody>
      </p:sp>
      <p:sp>
        <p:nvSpPr>
          <p:cNvPr id="446" name="Google Shape;446;p27"/>
          <p:cNvSpPr txBox="1"/>
          <p:nvPr/>
        </p:nvSpPr>
        <p:spPr>
          <a:xfrm>
            <a:off x="5120952" y="2537034"/>
            <a:ext cx="2762249" cy="1107979"/>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fr-FR" sz="3200" b="1">
                <a:solidFill>
                  <a:srgbClr val="0070C0"/>
                </a:solidFill>
                <a:latin typeface="Cambria"/>
                <a:ea typeface="Cambria"/>
                <a:cs typeface="Cambria"/>
                <a:sym typeface="Cambria"/>
              </a:rPr>
              <a:t>Internal exposure</a:t>
            </a:r>
            <a:endParaRPr sz="3200" b="1">
              <a:solidFill>
                <a:srgbClr val="0070C0"/>
              </a:solidFill>
              <a:latin typeface="Cambria"/>
              <a:ea typeface="Cambria"/>
              <a:cs typeface="Cambria"/>
              <a:sym typeface="Cambria"/>
            </a:endParaRPr>
          </a:p>
        </p:txBody>
      </p:sp>
      <p:sp>
        <p:nvSpPr>
          <p:cNvPr id="447" name="Google Shape;447;p27"/>
          <p:cNvSpPr txBox="1"/>
          <p:nvPr/>
        </p:nvSpPr>
        <p:spPr>
          <a:xfrm>
            <a:off x="9264334" y="2783051"/>
            <a:ext cx="2060015" cy="615537"/>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fr-FR" sz="3200" b="1">
                <a:solidFill>
                  <a:srgbClr val="0070C0"/>
                </a:solidFill>
                <a:latin typeface="Cambria"/>
                <a:ea typeface="Cambria"/>
                <a:cs typeface="Cambria"/>
                <a:sym typeface="Cambria"/>
              </a:rPr>
              <a:t>Effects</a:t>
            </a:r>
            <a:endParaRPr sz="3200" b="1">
              <a:solidFill>
                <a:srgbClr val="0070C0"/>
              </a:solidFill>
              <a:latin typeface="Cambria"/>
              <a:ea typeface="Cambria"/>
              <a:cs typeface="Cambria"/>
              <a:sym typeface="Cambria"/>
            </a:endParaRPr>
          </a:p>
        </p:txBody>
      </p:sp>
      <p:sp>
        <p:nvSpPr>
          <p:cNvPr id="448" name="Google Shape;448;p27"/>
          <p:cNvSpPr/>
          <p:nvPr/>
        </p:nvSpPr>
        <p:spPr>
          <a:xfrm>
            <a:off x="3739831" y="2687801"/>
            <a:ext cx="857252" cy="857251"/>
          </a:xfrm>
          <a:prstGeom prst="rightArrow">
            <a:avLst>
              <a:gd name="adj1" fmla="val 50000"/>
              <a:gd name="adj2" fmla="val 50000"/>
            </a:avLst>
          </a:prstGeom>
          <a:solidFill>
            <a:srgbClr val="1F3864"/>
          </a:solidFill>
          <a:ln w="12700" cap="flat" cmpd="sng">
            <a:solidFill>
              <a:srgbClr val="2F5496"/>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49" name="Google Shape;449;p27"/>
          <p:cNvSpPr txBox="1"/>
          <p:nvPr/>
        </p:nvSpPr>
        <p:spPr>
          <a:xfrm>
            <a:off x="347688" y="2562432"/>
            <a:ext cx="2762251" cy="1107979"/>
          </a:xfrm>
          <a:prstGeom prst="rect">
            <a:avLst/>
          </a:prstGeom>
          <a:noFill/>
          <a:ln>
            <a:noFill/>
          </a:ln>
        </p:spPr>
        <p:txBody>
          <a:bodyPr spcFirstLastPara="1" wrap="square" lIns="121900" tIns="60950" rIns="121900" bIns="60950" anchor="t" anchorCtr="0">
            <a:spAutoFit/>
          </a:bodyPr>
          <a:lstStyle/>
          <a:p>
            <a:pPr marL="0" marR="0" lvl="0" indent="0" algn="ctr" rtl="0">
              <a:spcBef>
                <a:spcPts val="0"/>
              </a:spcBef>
              <a:spcAft>
                <a:spcPts val="0"/>
              </a:spcAft>
              <a:buNone/>
            </a:pPr>
            <a:r>
              <a:rPr lang="fr-FR" sz="3200" b="1">
                <a:solidFill>
                  <a:srgbClr val="0070C0"/>
                </a:solidFill>
                <a:latin typeface="Cambria"/>
                <a:ea typeface="Cambria"/>
                <a:cs typeface="Cambria"/>
                <a:sym typeface="Cambria"/>
              </a:rPr>
              <a:t>External exposure</a:t>
            </a:r>
            <a:r>
              <a:rPr lang="fr-FR" sz="3200" b="1">
                <a:solidFill>
                  <a:srgbClr val="1F3864"/>
                </a:solidFill>
                <a:latin typeface="Calibri"/>
                <a:ea typeface="Calibri"/>
                <a:cs typeface="Calibri"/>
                <a:sym typeface="Calibri"/>
              </a:rPr>
              <a:t> </a:t>
            </a:r>
            <a:endParaRPr/>
          </a:p>
        </p:txBody>
      </p:sp>
      <p:sp>
        <p:nvSpPr>
          <p:cNvPr id="450" name="Google Shape;450;p27"/>
          <p:cNvSpPr/>
          <p:nvPr/>
        </p:nvSpPr>
        <p:spPr>
          <a:xfrm>
            <a:off x="8311833" y="2687801"/>
            <a:ext cx="857252" cy="857251"/>
          </a:xfrm>
          <a:prstGeom prst="rightArrow">
            <a:avLst>
              <a:gd name="adj1" fmla="val 50000"/>
              <a:gd name="adj2" fmla="val 50000"/>
            </a:avLst>
          </a:prstGeom>
          <a:solidFill>
            <a:srgbClr val="1F3864"/>
          </a:solidFill>
          <a:ln w="12700" cap="flat" cmpd="sng">
            <a:solidFill>
              <a:srgbClr val="2F5496"/>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451" name="Google Shape;451;p27"/>
          <p:cNvGrpSpPr/>
          <p:nvPr/>
        </p:nvGrpSpPr>
        <p:grpSpPr>
          <a:xfrm>
            <a:off x="2556406" y="1129092"/>
            <a:ext cx="2383602" cy="1317480"/>
            <a:chOff x="2051720" y="1340768"/>
            <a:chExt cx="1560175" cy="936104"/>
          </a:xfrm>
        </p:grpSpPr>
        <p:sp>
          <p:nvSpPr>
            <p:cNvPr id="452" name="Google Shape;452;p27"/>
            <p:cNvSpPr txBox="1"/>
            <p:nvPr/>
          </p:nvSpPr>
          <p:spPr>
            <a:xfrm>
              <a:off x="2051720" y="1340768"/>
              <a:ext cx="1560175"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b="1">
                  <a:solidFill>
                    <a:srgbClr val="002060"/>
                  </a:solidFill>
                  <a:latin typeface="Calibri"/>
                  <a:ea typeface="Calibri"/>
                  <a:cs typeface="Calibri"/>
                  <a:sym typeface="Calibri"/>
                </a:rPr>
                <a:t>Toxicokinetic</a:t>
              </a:r>
              <a:endParaRPr sz="3200" b="1">
                <a:solidFill>
                  <a:srgbClr val="002060"/>
                </a:solidFill>
                <a:latin typeface="Calibri"/>
                <a:ea typeface="Calibri"/>
                <a:cs typeface="Calibri"/>
                <a:sym typeface="Calibri"/>
              </a:endParaRPr>
            </a:p>
          </p:txBody>
        </p:sp>
        <p:sp>
          <p:nvSpPr>
            <p:cNvPr id="453" name="Google Shape;453;p27"/>
            <p:cNvSpPr/>
            <p:nvPr/>
          </p:nvSpPr>
          <p:spPr>
            <a:xfrm>
              <a:off x="3059832" y="1772816"/>
              <a:ext cx="72008" cy="504056"/>
            </a:xfrm>
            <a:prstGeom prst="downArrow">
              <a:avLst>
                <a:gd name="adj1" fmla="val 50000"/>
                <a:gd name="adj2" fmla="val 50000"/>
              </a:avLst>
            </a:prstGeom>
            <a:solidFill>
              <a:srgbClr val="FF3F3F"/>
            </a:solidFill>
            <a:ln w="12700" cap="flat" cmpd="sng">
              <a:solidFill>
                <a:srgbClr val="F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C55A11"/>
                </a:solidFill>
                <a:latin typeface="Calibri"/>
                <a:ea typeface="Calibri"/>
                <a:cs typeface="Calibri"/>
                <a:sym typeface="Calibri"/>
              </a:endParaRPr>
            </a:p>
          </p:txBody>
        </p:sp>
      </p:grpSp>
      <p:grpSp>
        <p:nvGrpSpPr>
          <p:cNvPr id="454" name="Google Shape;454;p27"/>
          <p:cNvGrpSpPr/>
          <p:nvPr/>
        </p:nvGrpSpPr>
        <p:grpSpPr>
          <a:xfrm>
            <a:off x="7158849" y="1113554"/>
            <a:ext cx="3135795" cy="1333016"/>
            <a:chOff x="5064230" y="1329729"/>
            <a:chExt cx="2052520" cy="947143"/>
          </a:xfrm>
        </p:grpSpPr>
        <p:sp>
          <p:nvSpPr>
            <p:cNvPr id="455" name="Google Shape;455;p27"/>
            <p:cNvSpPr txBox="1"/>
            <p:nvPr/>
          </p:nvSpPr>
          <p:spPr>
            <a:xfrm>
              <a:off x="5064230" y="1329729"/>
              <a:ext cx="2052520" cy="4154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b="1">
                  <a:solidFill>
                    <a:srgbClr val="002060"/>
                  </a:solidFill>
                  <a:latin typeface="Arial"/>
                  <a:ea typeface="Arial"/>
                  <a:cs typeface="Arial"/>
                  <a:sym typeface="Arial"/>
                </a:rPr>
                <a:t>Toxicodynamic</a:t>
              </a:r>
              <a:endParaRPr sz="3200" b="1">
                <a:solidFill>
                  <a:srgbClr val="002060"/>
                </a:solidFill>
                <a:latin typeface="Arial"/>
                <a:ea typeface="Arial"/>
                <a:cs typeface="Arial"/>
                <a:sym typeface="Arial"/>
              </a:endParaRPr>
            </a:p>
          </p:txBody>
        </p:sp>
        <p:sp>
          <p:nvSpPr>
            <p:cNvPr id="456" name="Google Shape;456;p27"/>
            <p:cNvSpPr/>
            <p:nvPr/>
          </p:nvSpPr>
          <p:spPr>
            <a:xfrm>
              <a:off x="6084168" y="1772816"/>
              <a:ext cx="72008" cy="504056"/>
            </a:xfrm>
            <a:prstGeom prst="downArrow">
              <a:avLst>
                <a:gd name="adj1" fmla="val 50000"/>
                <a:gd name="adj2" fmla="val 50000"/>
              </a:avLst>
            </a:prstGeom>
            <a:solidFill>
              <a:srgbClr val="FF3F3F"/>
            </a:solidFill>
            <a:ln w="12700" cap="flat" cmpd="sng">
              <a:solidFill>
                <a:srgbClr val="FF3F3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C55A11"/>
                </a:solidFill>
                <a:latin typeface="Calibri"/>
                <a:ea typeface="Calibri"/>
                <a:cs typeface="Calibri"/>
                <a:sym typeface="Calibri"/>
              </a:endParaRPr>
            </a:p>
          </p:txBody>
        </p:sp>
      </p:grpSp>
      <p:pic>
        <p:nvPicPr>
          <p:cNvPr id="457" name="Google Shape;457;p27"/>
          <p:cNvPicPr preferRelativeResize="0"/>
          <p:nvPr/>
        </p:nvPicPr>
        <p:blipFill rotWithShape="1">
          <a:blip r:embed="rId3">
            <a:alphaModFix/>
          </a:blip>
          <a:srcRect/>
          <a:stretch/>
        </p:blipFill>
        <p:spPr>
          <a:xfrm>
            <a:off x="10166298" y="3806522"/>
            <a:ext cx="1602721" cy="2300876"/>
          </a:xfrm>
          <a:prstGeom prst="rect">
            <a:avLst/>
          </a:prstGeom>
          <a:noFill/>
          <a:ln>
            <a:noFill/>
          </a:ln>
        </p:spPr>
      </p:pic>
      <p:pic>
        <p:nvPicPr>
          <p:cNvPr id="458" name="Google Shape;458;p27"/>
          <p:cNvPicPr preferRelativeResize="0"/>
          <p:nvPr/>
        </p:nvPicPr>
        <p:blipFill rotWithShape="1">
          <a:blip r:embed="rId4">
            <a:alphaModFix/>
          </a:blip>
          <a:srcRect/>
          <a:stretch/>
        </p:blipFill>
        <p:spPr>
          <a:xfrm>
            <a:off x="6095999" y="3801412"/>
            <a:ext cx="959600" cy="2210143"/>
          </a:xfrm>
          <a:prstGeom prst="rect">
            <a:avLst/>
          </a:prstGeom>
          <a:noFill/>
          <a:ln>
            <a:noFill/>
          </a:ln>
        </p:spPr>
      </p:pic>
      <p:pic>
        <p:nvPicPr>
          <p:cNvPr id="459" name="Google Shape;459;p27"/>
          <p:cNvPicPr preferRelativeResize="0"/>
          <p:nvPr/>
        </p:nvPicPr>
        <p:blipFill rotWithShape="1">
          <a:blip r:embed="rId5">
            <a:alphaModFix/>
          </a:blip>
          <a:srcRect/>
          <a:stretch/>
        </p:blipFill>
        <p:spPr>
          <a:xfrm>
            <a:off x="344840" y="3801412"/>
            <a:ext cx="2244841" cy="1922331"/>
          </a:xfrm>
          <a:prstGeom prst="rect">
            <a:avLst/>
          </a:prstGeom>
          <a:noFill/>
          <a:ln>
            <a:noFill/>
          </a:ln>
        </p:spPr>
      </p:pic>
      <p:cxnSp>
        <p:nvCxnSpPr>
          <p:cNvPr id="460" name="Google Shape;460;p27"/>
          <p:cNvCxnSpPr/>
          <p:nvPr/>
        </p:nvCxnSpPr>
        <p:spPr>
          <a:xfrm>
            <a:off x="1919239" y="4297616"/>
            <a:ext cx="2667000" cy="2116"/>
          </a:xfrm>
          <a:prstGeom prst="straightConnector1">
            <a:avLst/>
          </a:prstGeom>
          <a:noFill/>
          <a:ln w="9525" cap="flat" cmpd="sng">
            <a:solidFill>
              <a:schemeClr val="dk1"/>
            </a:solidFill>
            <a:prstDash val="solid"/>
            <a:miter lim="800000"/>
            <a:headEnd type="none" w="sm" len="sm"/>
            <a:tailEnd type="stealth" w="med" len="med"/>
          </a:ln>
        </p:spPr>
      </p:cxnSp>
      <p:sp>
        <p:nvSpPr>
          <p:cNvPr id="461" name="Google Shape;461;p27"/>
          <p:cNvSpPr txBox="1"/>
          <p:nvPr/>
        </p:nvSpPr>
        <p:spPr>
          <a:xfrm>
            <a:off x="2966988" y="3918732"/>
            <a:ext cx="952501" cy="410417"/>
          </a:xfrm>
          <a:prstGeom prst="rect">
            <a:avLst/>
          </a:prstGeom>
          <a:noFill/>
          <a:ln>
            <a:noFill/>
          </a:ln>
        </p:spPr>
        <p:txBody>
          <a:bodyPr spcFirstLastPara="1" wrap="square" lIns="121900" tIns="60950" rIns="121900" bIns="60950" anchor="t" anchorCtr="0">
            <a:spAutoFit/>
          </a:bodyPr>
          <a:lstStyle/>
          <a:p>
            <a:pPr marL="0" marR="0" lvl="0" indent="0" algn="l" rtl="0">
              <a:spcBef>
                <a:spcPts val="0"/>
              </a:spcBef>
              <a:spcAft>
                <a:spcPts val="0"/>
              </a:spcAft>
              <a:buNone/>
            </a:pPr>
            <a:r>
              <a:rPr lang="fr-FR" sz="1867">
                <a:solidFill>
                  <a:schemeClr val="dk1"/>
                </a:solidFill>
                <a:latin typeface="Calibri"/>
                <a:ea typeface="Calibri"/>
                <a:cs typeface="Calibri"/>
                <a:sym typeface="Calibri"/>
              </a:rPr>
              <a:t>air</a:t>
            </a:r>
            <a:endParaRPr/>
          </a:p>
        </p:txBody>
      </p:sp>
      <p:grpSp>
        <p:nvGrpSpPr>
          <p:cNvPr id="462" name="Google Shape;462;p27"/>
          <p:cNvGrpSpPr/>
          <p:nvPr/>
        </p:nvGrpSpPr>
        <p:grpSpPr>
          <a:xfrm>
            <a:off x="2109737" y="4109232"/>
            <a:ext cx="488951" cy="298451"/>
            <a:chOff x="2381230" y="4333880"/>
            <a:chExt cx="366713" cy="223838"/>
          </a:xfrm>
        </p:grpSpPr>
        <p:sp>
          <p:nvSpPr>
            <p:cNvPr id="463" name="Google Shape;463;p27"/>
            <p:cNvSpPr/>
            <p:nvPr/>
          </p:nvSpPr>
          <p:spPr>
            <a:xfrm>
              <a:off x="2524105" y="4333880"/>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64" name="Google Shape;464;p27"/>
            <p:cNvSpPr/>
            <p:nvPr/>
          </p:nvSpPr>
          <p:spPr>
            <a:xfrm>
              <a:off x="2676506" y="4486280"/>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65" name="Google Shape;465;p27"/>
            <p:cNvSpPr/>
            <p:nvPr/>
          </p:nvSpPr>
          <p:spPr>
            <a:xfrm>
              <a:off x="2595543" y="4405318"/>
              <a:ext cx="71438"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66" name="Google Shape;466;p27"/>
            <p:cNvSpPr/>
            <p:nvPr/>
          </p:nvSpPr>
          <p:spPr>
            <a:xfrm>
              <a:off x="2524105" y="4476755"/>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67" name="Google Shape;467;p27"/>
            <p:cNvSpPr/>
            <p:nvPr/>
          </p:nvSpPr>
          <p:spPr>
            <a:xfrm>
              <a:off x="2666981" y="4405318"/>
              <a:ext cx="71437"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68" name="Google Shape;468;p27"/>
            <p:cNvSpPr/>
            <p:nvPr/>
          </p:nvSpPr>
          <p:spPr>
            <a:xfrm>
              <a:off x="2381230" y="4405318"/>
              <a:ext cx="71437"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grpSp>
      <p:cxnSp>
        <p:nvCxnSpPr>
          <p:cNvPr id="469" name="Google Shape;469;p27"/>
          <p:cNvCxnSpPr/>
          <p:nvPr/>
        </p:nvCxnSpPr>
        <p:spPr>
          <a:xfrm rot="10800000" flipH="1">
            <a:off x="2612182" y="4590232"/>
            <a:ext cx="1974057" cy="373925"/>
          </a:xfrm>
          <a:prstGeom prst="straightConnector1">
            <a:avLst/>
          </a:prstGeom>
          <a:noFill/>
          <a:ln w="9525" cap="flat" cmpd="sng">
            <a:solidFill>
              <a:srgbClr val="FF0000"/>
            </a:solidFill>
            <a:prstDash val="solid"/>
            <a:miter lim="800000"/>
            <a:headEnd type="none" w="sm" len="sm"/>
            <a:tailEnd type="stealth" w="med" len="med"/>
          </a:ln>
        </p:spPr>
      </p:cxnSp>
      <p:sp>
        <p:nvSpPr>
          <p:cNvPr id="470" name="Google Shape;470;p27"/>
          <p:cNvSpPr txBox="1"/>
          <p:nvPr/>
        </p:nvSpPr>
        <p:spPr>
          <a:xfrm>
            <a:off x="3233315" y="4399136"/>
            <a:ext cx="1524000" cy="410417"/>
          </a:xfrm>
          <a:prstGeom prst="rect">
            <a:avLst/>
          </a:prstGeom>
          <a:noFill/>
          <a:ln>
            <a:noFill/>
          </a:ln>
        </p:spPr>
        <p:txBody>
          <a:bodyPr spcFirstLastPara="1" wrap="square" lIns="121900" tIns="60950" rIns="121900" bIns="60950" anchor="t" anchorCtr="0">
            <a:spAutoFit/>
          </a:bodyPr>
          <a:lstStyle/>
          <a:p>
            <a:pPr marL="0" marR="0" lvl="0" indent="0" algn="l" rtl="0">
              <a:spcBef>
                <a:spcPts val="0"/>
              </a:spcBef>
              <a:spcAft>
                <a:spcPts val="0"/>
              </a:spcAft>
              <a:buNone/>
            </a:pPr>
            <a:r>
              <a:rPr lang="fr-FR" sz="1867">
                <a:solidFill>
                  <a:srgbClr val="FF0000"/>
                </a:solidFill>
                <a:latin typeface="Calibri"/>
                <a:ea typeface="Calibri"/>
                <a:cs typeface="Calibri"/>
                <a:sym typeface="Calibri"/>
              </a:rPr>
              <a:t>food</a:t>
            </a:r>
            <a:endParaRPr sz="1867">
              <a:solidFill>
                <a:srgbClr val="FF0000"/>
              </a:solidFill>
              <a:latin typeface="Calibri"/>
              <a:ea typeface="Calibri"/>
              <a:cs typeface="Calibri"/>
              <a:sym typeface="Calibri"/>
            </a:endParaRPr>
          </a:p>
        </p:txBody>
      </p:sp>
      <p:grpSp>
        <p:nvGrpSpPr>
          <p:cNvPr id="471" name="Google Shape;471;p27"/>
          <p:cNvGrpSpPr/>
          <p:nvPr/>
        </p:nvGrpSpPr>
        <p:grpSpPr>
          <a:xfrm>
            <a:off x="2790223" y="4734506"/>
            <a:ext cx="488951" cy="298451"/>
            <a:chOff x="2381230" y="4333880"/>
            <a:chExt cx="366713" cy="223838"/>
          </a:xfrm>
        </p:grpSpPr>
        <p:sp>
          <p:nvSpPr>
            <p:cNvPr id="472" name="Google Shape;472;p27"/>
            <p:cNvSpPr/>
            <p:nvPr/>
          </p:nvSpPr>
          <p:spPr>
            <a:xfrm>
              <a:off x="2524105" y="4333880"/>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73" name="Google Shape;473;p27"/>
            <p:cNvSpPr/>
            <p:nvPr/>
          </p:nvSpPr>
          <p:spPr>
            <a:xfrm>
              <a:off x="2676506" y="4486280"/>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74" name="Google Shape;474;p27"/>
            <p:cNvSpPr/>
            <p:nvPr/>
          </p:nvSpPr>
          <p:spPr>
            <a:xfrm>
              <a:off x="2595543" y="4405318"/>
              <a:ext cx="71438"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75" name="Google Shape;475;p27"/>
            <p:cNvSpPr/>
            <p:nvPr/>
          </p:nvSpPr>
          <p:spPr>
            <a:xfrm>
              <a:off x="2524105" y="4476755"/>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76" name="Google Shape;476;p27"/>
            <p:cNvSpPr/>
            <p:nvPr/>
          </p:nvSpPr>
          <p:spPr>
            <a:xfrm>
              <a:off x="2666981" y="4405318"/>
              <a:ext cx="71437"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77" name="Google Shape;477;p27"/>
            <p:cNvSpPr/>
            <p:nvPr/>
          </p:nvSpPr>
          <p:spPr>
            <a:xfrm>
              <a:off x="2381230" y="4405318"/>
              <a:ext cx="71437"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grpSp>
      <p:grpSp>
        <p:nvGrpSpPr>
          <p:cNvPr id="478" name="Google Shape;478;p27"/>
          <p:cNvGrpSpPr/>
          <p:nvPr/>
        </p:nvGrpSpPr>
        <p:grpSpPr>
          <a:xfrm>
            <a:off x="2714449" y="5297514"/>
            <a:ext cx="488951" cy="298451"/>
            <a:chOff x="2381230" y="4333880"/>
            <a:chExt cx="366713" cy="223838"/>
          </a:xfrm>
        </p:grpSpPr>
        <p:sp>
          <p:nvSpPr>
            <p:cNvPr id="479" name="Google Shape;479;p27"/>
            <p:cNvSpPr/>
            <p:nvPr/>
          </p:nvSpPr>
          <p:spPr>
            <a:xfrm>
              <a:off x="2524105" y="4333880"/>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80" name="Google Shape;480;p27"/>
            <p:cNvSpPr/>
            <p:nvPr/>
          </p:nvSpPr>
          <p:spPr>
            <a:xfrm>
              <a:off x="2676506" y="4486280"/>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81" name="Google Shape;481;p27"/>
            <p:cNvSpPr/>
            <p:nvPr/>
          </p:nvSpPr>
          <p:spPr>
            <a:xfrm>
              <a:off x="2595543" y="4405318"/>
              <a:ext cx="71438"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82" name="Google Shape;482;p27"/>
            <p:cNvSpPr/>
            <p:nvPr/>
          </p:nvSpPr>
          <p:spPr>
            <a:xfrm>
              <a:off x="2524105" y="4476755"/>
              <a:ext cx="71437" cy="71438"/>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83" name="Google Shape;483;p27"/>
            <p:cNvSpPr/>
            <p:nvPr/>
          </p:nvSpPr>
          <p:spPr>
            <a:xfrm>
              <a:off x="2666981" y="4405318"/>
              <a:ext cx="71437"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sp>
          <p:nvSpPr>
            <p:cNvPr id="484" name="Google Shape;484;p27"/>
            <p:cNvSpPr/>
            <p:nvPr/>
          </p:nvSpPr>
          <p:spPr>
            <a:xfrm>
              <a:off x="2381230" y="4405318"/>
              <a:ext cx="71437" cy="71437"/>
            </a:xfrm>
            <a:prstGeom prst="ellipse">
              <a:avLst/>
            </a:prstGeom>
            <a:solidFill>
              <a:srgbClr val="FF0000"/>
            </a:solidFill>
            <a:ln w="127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rgbClr val="FF0000"/>
                </a:solidFill>
                <a:latin typeface="Calibri"/>
                <a:ea typeface="Calibri"/>
                <a:cs typeface="Calibri"/>
                <a:sym typeface="Calibri"/>
              </a:endParaRPr>
            </a:p>
          </p:txBody>
        </p:sp>
      </p:grpSp>
      <p:cxnSp>
        <p:nvCxnSpPr>
          <p:cNvPr id="485" name="Google Shape;485;p27"/>
          <p:cNvCxnSpPr/>
          <p:nvPr/>
        </p:nvCxnSpPr>
        <p:spPr>
          <a:xfrm rot="10800000" flipH="1">
            <a:off x="2612182" y="5134346"/>
            <a:ext cx="1946111" cy="358880"/>
          </a:xfrm>
          <a:prstGeom prst="straightConnector1">
            <a:avLst/>
          </a:prstGeom>
          <a:noFill/>
          <a:ln w="9525" cap="flat" cmpd="sng">
            <a:solidFill>
              <a:srgbClr val="0070C0"/>
            </a:solidFill>
            <a:prstDash val="solid"/>
            <a:miter lim="800000"/>
            <a:headEnd type="none" w="sm" len="sm"/>
            <a:tailEnd type="stealth" w="med" len="med"/>
          </a:ln>
        </p:spPr>
      </p:cxnSp>
      <p:sp>
        <p:nvSpPr>
          <p:cNvPr id="486" name="Google Shape;486;p27"/>
          <p:cNvSpPr txBox="1"/>
          <p:nvPr/>
        </p:nvSpPr>
        <p:spPr>
          <a:xfrm>
            <a:off x="3384467" y="4909140"/>
            <a:ext cx="952501" cy="410417"/>
          </a:xfrm>
          <a:prstGeom prst="rect">
            <a:avLst/>
          </a:prstGeom>
          <a:noFill/>
          <a:ln>
            <a:noFill/>
          </a:ln>
        </p:spPr>
        <p:txBody>
          <a:bodyPr spcFirstLastPara="1" wrap="square" lIns="121900" tIns="60950" rIns="121900" bIns="60950" anchor="t" anchorCtr="0">
            <a:spAutoFit/>
          </a:bodyPr>
          <a:lstStyle/>
          <a:p>
            <a:pPr marL="0" marR="0" lvl="0" indent="0" algn="l" rtl="0">
              <a:spcBef>
                <a:spcPts val="0"/>
              </a:spcBef>
              <a:spcAft>
                <a:spcPts val="0"/>
              </a:spcAft>
              <a:buNone/>
            </a:pPr>
            <a:r>
              <a:rPr lang="fr-FR" sz="1867">
                <a:solidFill>
                  <a:srgbClr val="0070C0"/>
                </a:solidFill>
                <a:latin typeface="Calibri"/>
                <a:ea typeface="Calibri"/>
                <a:cs typeface="Calibri"/>
                <a:sym typeface="Calibri"/>
              </a:rPr>
              <a:t>water</a:t>
            </a:r>
            <a:endParaRPr/>
          </a:p>
        </p:txBody>
      </p:sp>
      <p:sp>
        <p:nvSpPr>
          <p:cNvPr id="487" name="Google Shape;487;p27"/>
          <p:cNvSpPr/>
          <p:nvPr/>
        </p:nvSpPr>
        <p:spPr>
          <a:xfrm>
            <a:off x="4757315" y="1837822"/>
            <a:ext cx="1338684" cy="615553"/>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067" b="1">
                <a:solidFill>
                  <a:schemeClr val="lt1"/>
                </a:solidFill>
                <a:latin typeface="Calibri"/>
                <a:ea typeface="Calibri"/>
                <a:cs typeface="Calibri"/>
                <a:sym typeface="Calibri"/>
              </a:rPr>
              <a:t>Absorbed Dose </a:t>
            </a:r>
            <a:endParaRPr/>
          </a:p>
          <a:p>
            <a:pPr marL="0" marR="0" lvl="0" indent="0" algn="ctr" rtl="0">
              <a:spcBef>
                <a:spcPts val="0"/>
              </a:spcBef>
              <a:spcAft>
                <a:spcPts val="0"/>
              </a:spcAft>
              <a:buNone/>
            </a:pPr>
            <a:r>
              <a:rPr lang="fr-FR" sz="1200">
                <a:solidFill>
                  <a:schemeClr val="lt1"/>
                </a:solidFill>
                <a:latin typeface="Arial"/>
                <a:ea typeface="Arial"/>
                <a:cs typeface="Arial"/>
                <a:sym typeface="Arial"/>
              </a:rPr>
              <a:t>Concentration in blood</a:t>
            </a:r>
            <a:endParaRPr sz="933">
              <a:solidFill>
                <a:schemeClr val="lt1"/>
              </a:solidFill>
              <a:latin typeface="Calibri"/>
              <a:ea typeface="Calibri"/>
              <a:cs typeface="Calibri"/>
              <a:sym typeface="Calibri"/>
            </a:endParaRPr>
          </a:p>
        </p:txBody>
      </p:sp>
      <p:sp>
        <p:nvSpPr>
          <p:cNvPr id="488" name="Google Shape;488;p27"/>
          <p:cNvSpPr/>
          <p:nvPr/>
        </p:nvSpPr>
        <p:spPr>
          <a:xfrm>
            <a:off x="6172817" y="1880401"/>
            <a:ext cx="551399" cy="467003"/>
          </a:xfrm>
          <a:prstGeom prst="rightArrow">
            <a:avLst>
              <a:gd name="adj1" fmla="val 50000"/>
              <a:gd name="adj2" fmla="val 50000"/>
            </a:avLst>
          </a:prstGeom>
          <a:solidFill>
            <a:srgbClr val="1F3864"/>
          </a:solidFill>
          <a:ln w="12700" cap="flat" cmpd="sng">
            <a:solidFill>
              <a:srgbClr val="2F5496"/>
            </a:solidFill>
            <a:prstDash val="solid"/>
            <a:round/>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489" name="Google Shape;489;p27"/>
          <p:cNvSpPr/>
          <p:nvPr/>
        </p:nvSpPr>
        <p:spPr>
          <a:xfrm>
            <a:off x="6776752" y="1716974"/>
            <a:ext cx="1575248" cy="805985"/>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fr-FR" sz="1067" b="1">
                <a:solidFill>
                  <a:schemeClr val="lt1"/>
                </a:solidFill>
                <a:latin typeface="Calibri"/>
                <a:ea typeface="Calibri"/>
                <a:cs typeface="Calibri"/>
                <a:sym typeface="Calibri"/>
              </a:rPr>
              <a:t>Target Tissue Dose </a:t>
            </a:r>
            <a:endParaRPr/>
          </a:p>
          <a:p>
            <a:pPr marL="0" marR="0" lvl="0" indent="0" algn="ctr" rtl="0">
              <a:spcBef>
                <a:spcPts val="0"/>
              </a:spcBef>
              <a:spcAft>
                <a:spcPts val="0"/>
              </a:spcAft>
              <a:buNone/>
            </a:pPr>
            <a:r>
              <a:rPr lang="fr-FR" sz="1200">
                <a:solidFill>
                  <a:schemeClr val="lt1"/>
                </a:solidFill>
                <a:latin typeface="Arial"/>
                <a:ea typeface="Arial"/>
                <a:cs typeface="Arial"/>
                <a:sym typeface="Arial"/>
              </a:rPr>
              <a:t>Concentration in target tissues</a:t>
            </a:r>
            <a:endParaRPr/>
          </a:p>
        </p:txBody>
      </p:sp>
      <p:sp>
        <p:nvSpPr>
          <p:cNvPr id="50" name="Google Shape;508;p6">
            <a:extLst>
              <a:ext uri="{FF2B5EF4-FFF2-40B4-BE49-F238E27FC236}">
                <a16:creationId xmlns:a16="http://schemas.microsoft.com/office/drawing/2014/main" id="{31115B26-7415-4DBA-A268-B87451B96AFE}"/>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10</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4"/>
                                        </p:tgtEl>
                                        <p:attrNameLst>
                                          <p:attrName>style.visibility</p:attrName>
                                        </p:attrNameLst>
                                      </p:cBhvr>
                                      <p:to>
                                        <p:strVal val="visible"/>
                                      </p:to>
                                    </p:set>
                                  </p:childTnLst>
                                </p:cTn>
                              </p:par>
                              <p:par>
                                <p:cTn id="9" presetID="1" presetClass="entr" presetSubtype="0" fill="hold" nodeType="withEffect">
                                  <p:stCondLst>
                                    <p:cond delay="3000"/>
                                  </p:stCondLst>
                                  <p:childTnLst>
                                    <p:set>
                                      <p:cBhvr>
                                        <p:cTn id="10" dur="1" fill="hold">
                                          <p:stCondLst>
                                            <p:cond delay="0"/>
                                          </p:stCondLst>
                                        </p:cTn>
                                        <p:tgtEl>
                                          <p:spTgt spid="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3000"/>
                                  </p:stCondLst>
                                  <p:childTnLst>
                                    <p:set>
                                      <p:cBhvr>
                                        <p:cTn id="14" dur="1" fill="hold">
                                          <p:stCondLst>
                                            <p:cond delay="0"/>
                                          </p:stCondLst>
                                        </p:cTn>
                                        <p:tgtEl>
                                          <p:spTgt spid="4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3000"/>
                                  </p:stCondLst>
                                  <p:childTnLst>
                                    <p:set>
                                      <p:cBhvr>
                                        <p:cTn id="18"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g2a74c36b258_0_49"/>
          <p:cNvSpPr txBox="1">
            <a:spLocks noGrp="1"/>
          </p:cNvSpPr>
          <p:nvPr>
            <p:ph type="title"/>
          </p:nvPr>
        </p:nvSpPr>
        <p:spPr>
          <a:xfrm>
            <a:off x="68842" y="322379"/>
            <a:ext cx="12054300" cy="590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 : devenir des substances</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03597"/>
              <a:buFont typeface="Helvetica Neue"/>
              <a:buNone/>
            </a:pPr>
            <a:r>
              <a:rPr lang="fr-FR" sz="3088" i="1">
                <a:latin typeface="Helvetica Neue"/>
                <a:ea typeface="Helvetica Neue"/>
                <a:cs typeface="Helvetica Neue"/>
                <a:sym typeface="Helvetica Neue"/>
              </a:rPr>
              <a:t>Cas des pesticides : un ensemble de processus</a:t>
            </a:r>
            <a:endParaRPr sz="3088" i="1">
              <a:latin typeface="Helvetica Neue"/>
              <a:ea typeface="Helvetica Neue"/>
              <a:cs typeface="Helvetica Neue"/>
              <a:sym typeface="Helvetica Neue"/>
            </a:endParaRPr>
          </a:p>
        </p:txBody>
      </p:sp>
      <p:pic>
        <p:nvPicPr>
          <p:cNvPr id="495" name="Google Shape;495;g2a74c36b258_0_49"/>
          <p:cNvPicPr preferRelativeResize="0"/>
          <p:nvPr/>
        </p:nvPicPr>
        <p:blipFill>
          <a:blip r:embed="rId3">
            <a:alphaModFix/>
          </a:blip>
          <a:stretch>
            <a:fillRect/>
          </a:stretch>
        </p:blipFill>
        <p:spPr>
          <a:xfrm>
            <a:off x="692538" y="1110250"/>
            <a:ext cx="8694175" cy="4710550"/>
          </a:xfrm>
          <a:prstGeom prst="rect">
            <a:avLst/>
          </a:prstGeom>
          <a:noFill/>
          <a:ln>
            <a:noFill/>
          </a:ln>
        </p:spPr>
      </p:pic>
      <p:pic>
        <p:nvPicPr>
          <p:cNvPr id="496" name="Google Shape;496;g2a74c36b258_0_49"/>
          <p:cNvPicPr preferRelativeResize="0"/>
          <p:nvPr/>
        </p:nvPicPr>
        <p:blipFill>
          <a:blip r:embed="rId4">
            <a:alphaModFix/>
          </a:blip>
          <a:stretch>
            <a:fillRect/>
          </a:stretch>
        </p:blipFill>
        <p:spPr>
          <a:xfrm>
            <a:off x="8239563" y="5160388"/>
            <a:ext cx="3533775" cy="1171575"/>
          </a:xfrm>
          <a:prstGeom prst="rect">
            <a:avLst/>
          </a:prstGeom>
          <a:noFill/>
          <a:ln>
            <a:noFill/>
          </a:ln>
        </p:spPr>
      </p:pic>
      <p:sp>
        <p:nvSpPr>
          <p:cNvPr id="5" name="Google Shape;508;p6">
            <a:extLst>
              <a:ext uri="{FF2B5EF4-FFF2-40B4-BE49-F238E27FC236}">
                <a16:creationId xmlns:a16="http://schemas.microsoft.com/office/drawing/2014/main" id="{C7F9C99F-6B97-4A67-9737-D0F9CB8564EC}"/>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11</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2a74c36b258_0_24"/>
          <p:cNvSpPr txBox="1">
            <a:spLocks noGrp="1"/>
          </p:cNvSpPr>
          <p:nvPr>
            <p:ph type="title"/>
          </p:nvPr>
        </p:nvSpPr>
        <p:spPr>
          <a:xfrm>
            <a:off x="68875" y="120671"/>
            <a:ext cx="12054300" cy="1205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 : devenir des substances</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16128"/>
              <a:buFont typeface="Helvetica Neue"/>
              <a:buNone/>
            </a:pPr>
            <a:r>
              <a:rPr lang="fr-FR" sz="2755" i="1">
                <a:latin typeface="Helvetica Neue"/>
                <a:ea typeface="Helvetica Neue"/>
                <a:cs typeface="Helvetica Neue"/>
                <a:sym typeface="Helvetica Neue"/>
              </a:rPr>
              <a:t>Cas des pesticides : une palette d’outils selon les compartiments et les échelles</a:t>
            </a:r>
            <a:endParaRPr sz="2755" i="1">
              <a:latin typeface="Helvetica Neue"/>
              <a:ea typeface="Helvetica Neue"/>
              <a:cs typeface="Helvetica Neue"/>
              <a:sym typeface="Helvetica Neue"/>
            </a:endParaRPr>
          </a:p>
        </p:txBody>
      </p:sp>
      <p:sp>
        <p:nvSpPr>
          <p:cNvPr id="502" name="Google Shape;502;g2a74c36b258_0_24"/>
          <p:cNvSpPr txBox="1"/>
          <p:nvPr/>
        </p:nvSpPr>
        <p:spPr>
          <a:xfrm rot="-5400000">
            <a:off x="-2055625" y="3614800"/>
            <a:ext cx="57285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600" b="1" i="1">
                <a:solidFill>
                  <a:srgbClr val="27A47E"/>
                </a:solidFill>
                <a:latin typeface="Calibri"/>
                <a:ea typeface="Calibri"/>
                <a:cs typeface="Calibri"/>
                <a:sym typeface="Calibri"/>
              </a:rPr>
              <a:t>Volatilisation / Dérive de pulvérisation</a:t>
            </a:r>
            <a:endParaRPr sz="2600" b="1" i="1">
              <a:solidFill>
                <a:srgbClr val="27A47E"/>
              </a:solidFill>
              <a:latin typeface="Calibri"/>
              <a:ea typeface="Calibri"/>
              <a:cs typeface="Calibri"/>
              <a:sym typeface="Calibri"/>
            </a:endParaRPr>
          </a:p>
        </p:txBody>
      </p:sp>
      <p:pic>
        <p:nvPicPr>
          <p:cNvPr id="503" name="Google Shape;503;g2a74c36b258_0_24"/>
          <p:cNvPicPr preferRelativeResize="0"/>
          <p:nvPr/>
        </p:nvPicPr>
        <p:blipFill>
          <a:blip r:embed="rId3">
            <a:alphaModFix/>
          </a:blip>
          <a:stretch>
            <a:fillRect/>
          </a:stretch>
        </p:blipFill>
        <p:spPr>
          <a:xfrm>
            <a:off x="1412275" y="1326075"/>
            <a:ext cx="10186101" cy="5027475"/>
          </a:xfrm>
          <a:prstGeom prst="rect">
            <a:avLst/>
          </a:prstGeom>
          <a:noFill/>
          <a:ln>
            <a:noFill/>
          </a:ln>
        </p:spPr>
      </p:pic>
      <p:sp>
        <p:nvSpPr>
          <p:cNvPr id="504" name="Google Shape;504;g2a74c36b258_0_24"/>
          <p:cNvSpPr/>
          <p:nvPr/>
        </p:nvSpPr>
        <p:spPr>
          <a:xfrm>
            <a:off x="8708825" y="1186125"/>
            <a:ext cx="1225200" cy="492000"/>
          </a:xfrm>
          <a:prstGeom prst="rect">
            <a:avLst/>
          </a:prstGeom>
          <a:noFill/>
          <a:ln w="38100" cap="flat" cmpd="sng">
            <a:solidFill>
              <a:srgbClr val="27A47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505" name="Google Shape;505;g2a74c36b258_0_24"/>
          <p:cNvCxnSpPr/>
          <p:nvPr/>
        </p:nvCxnSpPr>
        <p:spPr>
          <a:xfrm>
            <a:off x="3696550" y="2551250"/>
            <a:ext cx="1051800" cy="0"/>
          </a:xfrm>
          <a:prstGeom prst="straightConnector1">
            <a:avLst/>
          </a:prstGeom>
          <a:noFill/>
          <a:ln w="19050" cap="flat" cmpd="sng">
            <a:solidFill>
              <a:srgbClr val="27A47E"/>
            </a:solidFill>
            <a:prstDash val="solid"/>
            <a:round/>
            <a:headEnd type="none" w="med" len="med"/>
            <a:tailEnd type="none" w="med" len="med"/>
          </a:ln>
        </p:spPr>
      </p:cxnSp>
      <p:cxnSp>
        <p:nvCxnSpPr>
          <p:cNvPr id="506" name="Google Shape;506;g2a74c36b258_0_24"/>
          <p:cNvCxnSpPr/>
          <p:nvPr/>
        </p:nvCxnSpPr>
        <p:spPr>
          <a:xfrm>
            <a:off x="6190525" y="3429000"/>
            <a:ext cx="1051800" cy="0"/>
          </a:xfrm>
          <a:prstGeom prst="straightConnector1">
            <a:avLst/>
          </a:prstGeom>
          <a:noFill/>
          <a:ln w="19050" cap="flat" cmpd="sng">
            <a:solidFill>
              <a:srgbClr val="27A47E"/>
            </a:solidFill>
            <a:prstDash val="solid"/>
            <a:round/>
            <a:headEnd type="none" w="med" len="med"/>
            <a:tailEnd type="none" w="med" len="med"/>
          </a:ln>
        </p:spPr>
      </p:cxnSp>
      <p:sp>
        <p:nvSpPr>
          <p:cNvPr id="507" name="Google Shape;507;g2a74c36b258_0_24"/>
          <p:cNvSpPr txBox="1"/>
          <p:nvPr/>
        </p:nvSpPr>
        <p:spPr>
          <a:xfrm>
            <a:off x="9316275" y="6202500"/>
            <a:ext cx="228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i="1">
                <a:solidFill>
                  <a:schemeClr val="dk1"/>
                </a:solidFill>
                <a:latin typeface="Calibri"/>
                <a:ea typeface="Calibri"/>
                <a:cs typeface="Calibri"/>
                <a:sym typeface="Calibri"/>
              </a:rPr>
              <a:t>Tournebize et al. soumis</a:t>
            </a:r>
            <a:endParaRPr sz="1600" i="1">
              <a:solidFill>
                <a:schemeClr val="dk1"/>
              </a:solidFill>
              <a:latin typeface="Calibri"/>
              <a:ea typeface="Calibri"/>
              <a:cs typeface="Calibri"/>
              <a:sym typeface="Calibri"/>
            </a:endParaRPr>
          </a:p>
        </p:txBody>
      </p:sp>
      <p:sp>
        <p:nvSpPr>
          <p:cNvPr id="9" name="Google Shape;508;p6">
            <a:extLst>
              <a:ext uri="{FF2B5EF4-FFF2-40B4-BE49-F238E27FC236}">
                <a16:creationId xmlns:a16="http://schemas.microsoft.com/office/drawing/2014/main" id="{FCB1025A-2AB8-4A45-BDF8-E8C245C7A7DD}"/>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12</a:t>
            </a:fld>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2a74c36b258_0_28"/>
          <p:cNvSpPr txBox="1">
            <a:spLocks noGrp="1"/>
          </p:cNvSpPr>
          <p:nvPr>
            <p:ph type="title"/>
          </p:nvPr>
        </p:nvSpPr>
        <p:spPr>
          <a:xfrm>
            <a:off x="68875" y="120672"/>
            <a:ext cx="12054300" cy="103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 : devenir des substances</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16128"/>
              <a:buFont typeface="Helvetica Neue"/>
              <a:buNone/>
            </a:pPr>
            <a:r>
              <a:rPr lang="fr-FR" sz="2755" i="1">
                <a:latin typeface="Helvetica Neue"/>
                <a:ea typeface="Helvetica Neue"/>
                <a:cs typeface="Helvetica Neue"/>
                <a:sym typeface="Helvetica Neue"/>
              </a:rPr>
              <a:t>Cas des pesticides : une palette d’outils selon les compartiments et les échelles</a:t>
            </a:r>
            <a:endParaRPr sz="2755" i="1">
              <a:latin typeface="Helvetica Neue"/>
              <a:ea typeface="Helvetica Neue"/>
              <a:cs typeface="Helvetica Neue"/>
              <a:sym typeface="Helvetica Neue"/>
            </a:endParaRPr>
          </a:p>
        </p:txBody>
      </p:sp>
      <p:pic>
        <p:nvPicPr>
          <p:cNvPr id="513" name="Google Shape;513;g2a74c36b258_0_28"/>
          <p:cNvPicPr preferRelativeResize="0"/>
          <p:nvPr/>
        </p:nvPicPr>
        <p:blipFill>
          <a:blip r:embed="rId3">
            <a:alphaModFix/>
          </a:blip>
          <a:stretch>
            <a:fillRect/>
          </a:stretch>
        </p:blipFill>
        <p:spPr>
          <a:xfrm>
            <a:off x="2005450" y="816362"/>
            <a:ext cx="10104935" cy="6049950"/>
          </a:xfrm>
          <a:prstGeom prst="rect">
            <a:avLst/>
          </a:prstGeom>
          <a:noFill/>
          <a:ln>
            <a:noFill/>
          </a:ln>
        </p:spPr>
      </p:pic>
      <p:sp>
        <p:nvSpPr>
          <p:cNvPr id="514" name="Google Shape;514;g2a74c36b258_0_28"/>
          <p:cNvSpPr txBox="1"/>
          <p:nvPr/>
        </p:nvSpPr>
        <p:spPr>
          <a:xfrm rot="-5400000">
            <a:off x="-1060975" y="3605000"/>
            <a:ext cx="3739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600" b="1" i="1">
                <a:solidFill>
                  <a:srgbClr val="27A47E"/>
                </a:solidFill>
                <a:latin typeface="Calibri"/>
                <a:ea typeface="Calibri"/>
                <a:cs typeface="Calibri"/>
                <a:sym typeface="Calibri"/>
              </a:rPr>
              <a:t>Eaux de surface</a:t>
            </a:r>
            <a:endParaRPr sz="2600" b="1" i="1">
              <a:solidFill>
                <a:srgbClr val="27A47E"/>
              </a:solidFill>
              <a:latin typeface="Calibri"/>
              <a:ea typeface="Calibri"/>
              <a:cs typeface="Calibri"/>
              <a:sym typeface="Calibri"/>
            </a:endParaRPr>
          </a:p>
        </p:txBody>
      </p:sp>
      <p:sp>
        <p:nvSpPr>
          <p:cNvPr id="515" name="Google Shape;515;g2a74c36b258_0_28"/>
          <p:cNvSpPr/>
          <p:nvPr/>
        </p:nvSpPr>
        <p:spPr>
          <a:xfrm>
            <a:off x="8808050" y="908325"/>
            <a:ext cx="1225200" cy="492000"/>
          </a:xfrm>
          <a:prstGeom prst="rect">
            <a:avLst/>
          </a:prstGeom>
          <a:noFill/>
          <a:ln w="38100" cap="flat" cmpd="sng">
            <a:solidFill>
              <a:srgbClr val="27A47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516" name="Google Shape;516;g2a74c36b258_0_28"/>
          <p:cNvSpPr txBox="1"/>
          <p:nvPr/>
        </p:nvSpPr>
        <p:spPr>
          <a:xfrm>
            <a:off x="9453575" y="6580700"/>
            <a:ext cx="228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i="1">
                <a:solidFill>
                  <a:schemeClr val="dk1"/>
                </a:solidFill>
                <a:latin typeface="Calibri"/>
                <a:ea typeface="Calibri"/>
                <a:cs typeface="Calibri"/>
                <a:sym typeface="Calibri"/>
              </a:rPr>
              <a:t>Tournebize et al. soumis</a:t>
            </a:r>
            <a:endParaRPr sz="1600" i="1">
              <a:solidFill>
                <a:schemeClr val="dk1"/>
              </a:solidFill>
              <a:latin typeface="Calibri"/>
              <a:ea typeface="Calibri"/>
              <a:cs typeface="Calibri"/>
              <a:sym typeface="Calibri"/>
            </a:endParaRPr>
          </a:p>
        </p:txBody>
      </p:sp>
      <p:sp>
        <p:nvSpPr>
          <p:cNvPr id="7" name="Google Shape;508;p6">
            <a:extLst>
              <a:ext uri="{FF2B5EF4-FFF2-40B4-BE49-F238E27FC236}">
                <a16:creationId xmlns:a16="http://schemas.microsoft.com/office/drawing/2014/main" id="{434B8FB6-912F-4CF7-90F5-0BA703744E4B}"/>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13</a:t>
            </a:fld>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g2a74c36b258_0_32"/>
          <p:cNvSpPr txBox="1">
            <a:spLocks noGrp="1"/>
          </p:cNvSpPr>
          <p:nvPr>
            <p:ph type="title"/>
          </p:nvPr>
        </p:nvSpPr>
        <p:spPr>
          <a:xfrm>
            <a:off x="68875" y="120671"/>
            <a:ext cx="12054300" cy="1118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 : devenir des substances</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11627"/>
              <a:buFont typeface="Helvetica Neue"/>
              <a:buNone/>
            </a:pPr>
            <a:r>
              <a:rPr lang="fr-FR" sz="2866" i="1">
                <a:latin typeface="Helvetica Neue"/>
                <a:ea typeface="Helvetica Neue"/>
                <a:cs typeface="Helvetica Neue"/>
                <a:sym typeface="Helvetica Neue"/>
              </a:rPr>
              <a:t>Cas des pesticides : une palette d’outils selon les compartiments et les échelles</a:t>
            </a:r>
            <a:endParaRPr sz="2866" i="1">
              <a:latin typeface="Helvetica Neue"/>
              <a:ea typeface="Helvetica Neue"/>
              <a:cs typeface="Helvetica Neue"/>
              <a:sym typeface="Helvetica Neue"/>
            </a:endParaRPr>
          </a:p>
        </p:txBody>
      </p:sp>
      <p:pic>
        <p:nvPicPr>
          <p:cNvPr id="522" name="Google Shape;522;g2a74c36b258_0_32"/>
          <p:cNvPicPr preferRelativeResize="0"/>
          <p:nvPr/>
        </p:nvPicPr>
        <p:blipFill>
          <a:blip r:embed="rId3">
            <a:alphaModFix/>
          </a:blip>
          <a:stretch>
            <a:fillRect/>
          </a:stretch>
        </p:blipFill>
        <p:spPr>
          <a:xfrm>
            <a:off x="1556250" y="1653725"/>
            <a:ext cx="9762299" cy="1969225"/>
          </a:xfrm>
          <a:prstGeom prst="rect">
            <a:avLst/>
          </a:prstGeom>
          <a:noFill/>
          <a:ln>
            <a:noFill/>
          </a:ln>
        </p:spPr>
      </p:pic>
      <p:pic>
        <p:nvPicPr>
          <p:cNvPr id="523" name="Google Shape;523;g2a74c36b258_0_32"/>
          <p:cNvPicPr preferRelativeResize="0"/>
          <p:nvPr/>
        </p:nvPicPr>
        <p:blipFill>
          <a:blip r:embed="rId4">
            <a:alphaModFix/>
          </a:blip>
          <a:stretch>
            <a:fillRect/>
          </a:stretch>
        </p:blipFill>
        <p:spPr>
          <a:xfrm>
            <a:off x="1840350" y="4211250"/>
            <a:ext cx="9593274" cy="1441050"/>
          </a:xfrm>
          <a:prstGeom prst="rect">
            <a:avLst/>
          </a:prstGeom>
          <a:noFill/>
          <a:ln>
            <a:noFill/>
          </a:ln>
        </p:spPr>
      </p:pic>
      <p:sp>
        <p:nvSpPr>
          <p:cNvPr id="524" name="Google Shape;524;g2a74c36b258_0_32"/>
          <p:cNvSpPr txBox="1"/>
          <p:nvPr/>
        </p:nvSpPr>
        <p:spPr>
          <a:xfrm rot="-5400000">
            <a:off x="-392550" y="2348575"/>
            <a:ext cx="2680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600" b="1" i="1">
                <a:solidFill>
                  <a:srgbClr val="27A47E"/>
                </a:solidFill>
                <a:latin typeface="Calibri"/>
                <a:ea typeface="Calibri"/>
                <a:cs typeface="Calibri"/>
                <a:sym typeface="Calibri"/>
              </a:rPr>
              <a:t>Eaux souterraines</a:t>
            </a:r>
            <a:endParaRPr sz="2600" b="1" i="1">
              <a:solidFill>
                <a:srgbClr val="27A47E"/>
              </a:solidFill>
              <a:latin typeface="Calibri"/>
              <a:ea typeface="Calibri"/>
              <a:cs typeface="Calibri"/>
              <a:sym typeface="Calibri"/>
            </a:endParaRPr>
          </a:p>
        </p:txBody>
      </p:sp>
      <p:sp>
        <p:nvSpPr>
          <p:cNvPr id="525" name="Google Shape;525;g2a74c36b258_0_32"/>
          <p:cNvSpPr txBox="1"/>
          <p:nvPr/>
        </p:nvSpPr>
        <p:spPr>
          <a:xfrm rot="-5400000">
            <a:off x="-101550" y="3621825"/>
            <a:ext cx="20982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600" b="1" i="1">
                <a:solidFill>
                  <a:srgbClr val="27A47E"/>
                </a:solidFill>
                <a:latin typeface="Calibri"/>
                <a:ea typeface="Calibri"/>
                <a:cs typeface="Calibri"/>
                <a:sym typeface="Calibri"/>
              </a:rPr>
              <a:t>Eaux de surface en zone non agricoles</a:t>
            </a:r>
            <a:endParaRPr sz="2600" b="1" i="1">
              <a:solidFill>
                <a:srgbClr val="27A47E"/>
              </a:solidFill>
              <a:latin typeface="Calibri"/>
              <a:ea typeface="Calibri"/>
              <a:cs typeface="Calibri"/>
              <a:sym typeface="Calibri"/>
            </a:endParaRPr>
          </a:p>
        </p:txBody>
      </p:sp>
      <p:sp>
        <p:nvSpPr>
          <p:cNvPr id="526" name="Google Shape;526;g2a74c36b258_0_32"/>
          <p:cNvSpPr txBox="1"/>
          <p:nvPr/>
        </p:nvSpPr>
        <p:spPr>
          <a:xfrm>
            <a:off x="9428350" y="6240600"/>
            <a:ext cx="228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i="1">
                <a:solidFill>
                  <a:schemeClr val="dk1"/>
                </a:solidFill>
                <a:latin typeface="Calibri"/>
                <a:ea typeface="Calibri"/>
                <a:cs typeface="Calibri"/>
                <a:sym typeface="Calibri"/>
              </a:rPr>
              <a:t>Tournebize et al. soumis</a:t>
            </a:r>
            <a:endParaRPr sz="1600" i="1">
              <a:solidFill>
                <a:schemeClr val="dk1"/>
              </a:solidFill>
              <a:latin typeface="Calibri"/>
              <a:ea typeface="Calibri"/>
              <a:cs typeface="Calibri"/>
              <a:sym typeface="Calibri"/>
            </a:endParaRPr>
          </a:p>
        </p:txBody>
      </p:sp>
      <p:sp>
        <p:nvSpPr>
          <p:cNvPr id="8" name="Google Shape;508;p6">
            <a:extLst>
              <a:ext uri="{FF2B5EF4-FFF2-40B4-BE49-F238E27FC236}">
                <a16:creationId xmlns:a16="http://schemas.microsoft.com/office/drawing/2014/main" id="{DB420D2D-2669-4566-8134-10C8A97F634E}"/>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14</a:t>
            </a:fld>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2a8b63acd98_0_16"/>
          <p:cNvSpPr txBox="1">
            <a:spLocks noGrp="1"/>
          </p:cNvSpPr>
          <p:nvPr>
            <p:ph type="title"/>
          </p:nvPr>
        </p:nvSpPr>
        <p:spPr>
          <a:xfrm>
            <a:off x="68875" y="120671"/>
            <a:ext cx="12054300" cy="1118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 : devenir des substances</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11627"/>
              <a:buFont typeface="Helvetica Neue"/>
              <a:buNone/>
            </a:pPr>
            <a:r>
              <a:rPr lang="fr-FR" sz="2866" i="1">
                <a:latin typeface="Helvetica Neue"/>
                <a:ea typeface="Helvetica Neue"/>
                <a:cs typeface="Helvetica Neue"/>
                <a:sym typeface="Helvetica Neue"/>
              </a:rPr>
              <a:t>Cas des pesticides : une palette d’outils selon les compartiments et les échelles</a:t>
            </a:r>
            <a:endParaRPr sz="2866" i="1">
              <a:latin typeface="Helvetica Neue"/>
              <a:ea typeface="Helvetica Neue"/>
              <a:cs typeface="Helvetica Neue"/>
              <a:sym typeface="Helvetica Neue"/>
            </a:endParaRPr>
          </a:p>
        </p:txBody>
      </p:sp>
      <p:sp>
        <p:nvSpPr>
          <p:cNvPr id="532" name="Google Shape;532;g2a8b63acd98_0_16"/>
          <p:cNvSpPr txBox="1"/>
          <p:nvPr/>
        </p:nvSpPr>
        <p:spPr>
          <a:xfrm>
            <a:off x="362800" y="1400325"/>
            <a:ext cx="112713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400">
                <a:solidFill>
                  <a:srgbClr val="27A47E"/>
                </a:solidFill>
                <a:latin typeface="Calibri"/>
                <a:ea typeface="Calibri"/>
                <a:cs typeface="Calibri"/>
                <a:sym typeface="Calibri"/>
              </a:rPr>
              <a:t>Modèles en cours de développement à des échelles paysagères couplant transferts hydrologiques et atmosphériques</a:t>
            </a:r>
            <a:endParaRPr sz="2400">
              <a:solidFill>
                <a:srgbClr val="27A47E"/>
              </a:solidFill>
              <a:latin typeface="Calibri"/>
              <a:ea typeface="Calibri"/>
              <a:cs typeface="Calibri"/>
              <a:sym typeface="Calibri"/>
            </a:endParaRPr>
          </a:p>
        </p:txBody>
      </p:sp>
      <p:sp>
        <p:nvSpPr>
          <p:cNvPr id="533" name="Google Shape;533;g2a8b63acd98_0_16"/>
          <p:cNvSpPr txBox="1"/>
          <p:nvPr/>
        </p:nvSpPr>
        <p:spPr>
          <a:xfrm>
            <a:off x="9428350" y="6240600"/>
            <a:ext cx="228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i="1">
                <a:solidFill>
                  <a:schemeClr val="dk1"/>
                </a:solidFill>
                <a:latin typeface="Calibri"/>
                <a:ea typeface="Calibri"/>
                <a:cs typeface="Calibri"/>
                <a:sym typeface="Calibri"/>
              </a:rPr>
              <a:t>Voltz et al. 2019</a:t>
            </a:r>
            <a:endParaRPr sz="1600" i="1">
              <a:solidFill>
                <a:schemeClr val="dk1"/>
              </a:solidFill>
              <a:latin typeface="Calibri"/>
              <a:ea typeface="Calibri"/>
              <a:cs typeface="Calibri"/>
              <a:sym typeface="Calibri"/>
            </a:endParaRPr>
          </a:p>
        </p:txBody>
      </p:sp>
      <p:pic>
        <p:nvPicPr>
          <p:cNvPr id="534" name="Google Shape;534;g2a8b63acd98_0_16"/>
          <p:cNvPicPr preferRelativeResize="0"/>
          <p:nvPr/>
        </p:nvPicPr>
        <p:blipFill>
          <a:blip r:embed="rId3">
            <a:alphaModFix/>
          </a:blip>
          <a:stretch>
            <a:fillRect/>
          </a:stretch>
        </p:blipFill>
        <p:spPr>
          <a:xfrm>
            <a:off x="1186150" y="2484675"/>
            <a:ext cx="7843266" cy="4229475"/>
          </a:xfrm>
          <a:prstGeom prst="rect">
            <a:avLst/>
          </a:prstGeom>
          <a:noFill/>
          <a:ln>
            <a:noFill/>
          </a:ln>
        </p:spPr>
      </p:pic>
      <p:sp>
        <p:nvSpPr>
          <p:cNvPr id="6" name="Google Shape;508;p6">
            <a:extLst>
              <a:ext uri="{FF2B5EF4-FFF2-40B4-BE49-F238E27FC236}">
                <a16:creationId xmlns:a16="http://schemas.microsoft.com/office/drawing/2014/main" id="{2DFC6521-0D8B-43D4-BF3D-F31FAD8A775C}"/>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15</a:t>
            </a:fld>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g2a8b63acd98_0_25"/>
          <p:cNvSpPr txBox="1">
            <a:spLocks noGrp="1"/>
          </p:cNvSpPr>
          <p:nvPr>
            <p:ph type="title"/>
          </p:nvPr>
        </p:nvSpPr>
        <p:spPr>
          <a:xfrm>
            <a:off x="68875" y="120671"/>
            <a:ext cx="12054300" cy="1118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 : devenir des substances</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11627"/>
              <a:buFont typeface="Helvetica Neue"/>
              <a:buNone/>
            </a:pPr>
            <a:r>
              <a:rPr lang="fr-FR" sz="2866" i="1">
                <a:latin typeface="Helvetica Neue"/>
                <a:ea typeface="Helvetica Neue"/>
                <a:cs typeface="Helvetica Neue"/>
                <a:sym typeface="Helvetica Neue"/>
              </a:rPr>
              <a:t>Cas des pesticides : une palette d’outils selon les compartiments et les échelles</a:t>
            </a:r>
            <a:endParaRPr sz="2866" i="1">
              <a:latin typeface="Helvetica Neue"/>
              <a:ea typeface="Helvetica Neue"/>
              <a:cs typeface="Helvetica Neue"/>
              <a:sym typeface="Helvetica Neue"/>
            </a:endParaRPr>
          </a:p>
        </p:txBody>
      </p:sp>
      <p:sp>
        <p:nvSpPr>
          <p:cNvPr id="540" name="Google Shape;540;g2a8b63acd98_0_25"/>
          <p:cNvSpPr txBox="1"/>
          <p:nvPr/>
        </p:nvSpPr>
        <p:spPr>
          <a:xfrm>
            <a:off x="362800" y="1400325"/>
            <a:ext cx="11271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2400">
                <a:solidFill>
                  <a:srgbClr val="27A47E"/>
                </a:solidFill>
                <a:latin typeface="Calibri"/>
                <a:ea typeface="Calibri"/>
                <a:cs typeface="Calibri"/>
                <a:sym typeface="Calibri"/>
              </a:rPr>
              <a:t>Modèles de chimie atmosphérique adaptés au cas des pesticides</a:t>
            </a:r>
            <a:endParaRPr sz="2400">
              <a:solidFill>
                <a:srgbClr val="27A47E"/>
              </a:solidFill>
              <a:latin typeface="Calibri"/>
              <a:ea typeface="Calibri"/>
              <a:cs typeface="Calibri"/>
              <a:sym typeface="Calibri"/>
            </a:endParaRPr>
          </a:p>
        </p:txBody>
      </p:sp>
      <p:pic>
        <p:nvPicPr>
          <p:cNvPr id="541" name="Google Shape;541;g2a8b63acd98_0_25"/>
          <p:cNvPicPr preferRelativeResize="0"/>
          <p:nvPr/>
        </p:nvPicPr>
        <p:blipFill>
          <a:blip r:embed="rId3">
            <a:alphaModFix/>
          </a:blip>
          <a:stretch>
            <a:fillRect/>
          </a:stretch>
        </p:blipFill>
        <p:spPr>
          <a:xfrm>
            <a:off x="2382725" y="2115375"/>
            <a:ext cx="7426593" cy="4598775"/>
          </a:xfrm>
          <a:prstGeom prst="rect">
            <a:avLst/>
          </a:prstGeom>
          <a:noFill/>
          <a:ln>
            <a:noFill/>
          </a:ln>
        </p:spPr>
      </p:pic>
      <p:sp>
        <p:nvSpPr>
          <p:cNvPr id="542" name="Google Shape;542;g2a8b63acd98_0_25"/>
          <p:cNvSpPr txBox="1"/>
          <p:nvPr/>
        </p:nvSpPr>
        <p:spPr>
          <a:xfrm>
            <a:off x="9680500" y="6283050"/>
            <a:ext cx="228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FR" sz="1600" i="1">
                <a:solidFill>
                  <a:schemeClr val="dk1"/>
                </a:solidFill>
                <a:latin typeface="Calibri"/>
                <a:ea typeface="Calibri"/>
                <a:cs typeface="Calibri"/>
                <a:sym typeface="Calibri"/>
              </a:rPr>
              <a:t>Couvidat et al. 2022</a:t>
            </a:r>
            <a:endParaRPr sz="1600" i="1">
              <a:solidFill>
                <a:schemeClr val="dk1"/>
              </a:solidFill>
              <a:latin typeface="Calibri"/>
              <a:ea typeface="Calibri"/>
              <a:cs typeface="Calibri"/>
              <a:sym typeface="Calibri"/>
            </a:endParaRPr>
          </a:p>
        </p:txBody>
      </p:sp>
      <p:sp>
        <p:nvSpPr>
          <p:cNvPr id="6" name="Google Shape;508;p6">
            <a:extLst>
              <a:ext uri="{FF2B5EF4-FFF2-40B4-BE49-F238E27FC236}">
                <a16:creationId xmlns:a16="http://schemas.microsoft.com/office/drawing/2014/main" id="{3BE9A9BB-055F-40F4-85EA-00A5F9648916}"/>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16</a:t>
            </a:fld>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29"/>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toxicocinétique</a:t>
            </a:r>
            <a:endParaRPr sz="3200">
              <a:latin typeface="Helvetica Neue"/>
              <a:ea typeface="Helvetica Neue"/>
              <a:cs typeface="Helvetica Neue"/>
              <a:sym typeface="Helvetica Neue"/>
            </a:endParaRPr>
          </a:p>
        </p:txBody>
      </p:sp>
      <p:sp>
        <p:nvSpPr>
          <p:cNvPr id="548" name="Google Shape;548;p29"/>
          <p:cNvSpPr txBox="1">
            <a:spLocks noGrp="1"/>
          </p:cNvSpPr>
          <p:nvPr>
            <p:ph type="body" idx="1"/>
          </p:nvPr>
        </p:nvSpPr>
        <p:spPr>
          <a:xfrm>
            <a:off x="391977" y="1364434"/>
            <a:ext cx="10537281" cy="4724400"/>
          </a:xfrm>
          <a:prstGeom prst="rect">
            <a:avLst/>
          </a:prstGeom>
          <a:noFill/>
          <a:ln>
            <a:noFill/>
          </a:ln>
        </p:spPr>
        <p:txBody>
          <a:bodyPr spcFirstLastPara="1" wrap="square" lIns="91425" tIns="45700" rIns="91425" bIns="45700" anchor="t" anchorCtr="0">
            <a:noAutofit/>
          </a:bodyPr>
          <a:lstStyle/>
          <a:p>
            <a:pPr marL="92075" lvl="1" indent="-92075" algn="l" rtl="0">
              <a:lnSpc>
                <a:spcPct val="90000"/>
              </a:lnSpc>
              <a:spcBef>
                <a:spcPts val="0"/>
              </a:spcBef>
              <a:spcAft>
                <a:spcPts val="0"/>
              </a:spcAft>
              <a:buClr>
                <a:srgbClr val="FF0000"/>
              </a:buClr>
              <a:buSzPts val="2000"/>
              <a:buFont typeface="Noto Sans Symbols"/>
              <a:buNone/>
            </a:pPr>
            <a:r>
              <a:rPr lang="fr-FR" sz="2000">
                <a:latin typeface="Helvetica Neue"/>
                <a:ea typeface="Helvetica Neue"/>
                <a:cs typeface="Helvetica Neue"/>
                <a:sym typeface="Helvetica Neue"/>
              </a:rPr>
              <a:t> La </a:t>
            </a:r>
            <a:r>
              <a:rPr lang="fr-FR" sz="2000" b="1">
                <a:latin typeface="Helvetica Neue"/>
                <a:ea typeface="Helvetica Neue"/>
                <a:cs typeface="Helvetica Neue"/>
                <a:sym typeface="Helvetica Neue"/>
              </a:rPr>
              <a:t>toxicocinétique</a:t>
            </a:r>
            <a:r>
              <a:rPr lang="fr-FR" sz="2000">
                <a:latin typeface="Helvetica Neue"/>
                <a:ea typeface="Helvetica Neue"/>
                <a:cs typeface="Helvetica Neue"/>
                <a:sym typeface="Helvetica Neue"/>
              </a:rPr>
              <a:t> étudie le devenir de substances au sein d’organismes vivants « </a:t>
            </a:r>
            <a:r>
              <a:rPr lang="fr-FR" sz="2000" i="1">
                <a:latin typeface="Helvetica Neue"/>
                <a:ea typeface="Helvetica Neue"/>
                <a:cs typeface="Helvetica Neue"/>
                <a:sym typeface="Helvetica Neue"/>
              </a:rPr>
              <a:t>Ce que fait l’organisme à la substance</a:t>
            </a:r>
            <a:r>
              <a:rPr lang="fr-FR" sz="2000">
                <a:latin typeface="Helvetica Neue"/>
                <a:ea typeface="Helvetica Neue"/>
                <a:cs typeface="Helvetica Neue"/>
                <a:sym typeface="Helvetica Neue"/>
              </a:rPr>
              <a:t> »</a:t>
            </a:r>
            <a:endParaRPr/>
          </a:p>
          <a:p>
            <a:pPr marL="382588" lvl="1" indent="-66675" algn="l" rtl="0">
              <a:lnSpc>
                <a:spcPct val="90000"/>
              </a:lnSpc>
              <a:spcBef>
                <a:spcPts val="500"/>
              </a:spcBef>
              <a:spcAft>
                <a:spcPts val="0"/>
              </a:spcAft>
              <a:buClr>
                <a:srgbClr val="FF0000"/>
              </a:buClr>
              <a:buSzPts val="2000"/>
              <a:buFont typeface="Noto Sans Symbols"/>
              <a:buNone/>
            </a:pPr>
            <a:endParaRPr sz="2000">
              <a:latin typeface="Helvetica Neue"/>
              <a:ea typeface="Helvetica Neue"/>
              <a:cs typeface="Helvetica Neue"/>
              <a:sym typeface="Helvetica Neue"/>
            </a:endParaRPr>
          </a:p>
          <a:p>
            <a:pPr marL="382588" lvl="1" indent="-193675" algn="l" rtl="0">
              <a:lnSpc>
                <a:spcPct val="90000"/>
              </a:lnSpc>
              <a:spcBef>
                <a:spcPts val="500"/>
              </a:spcBef>
              <a:spcAft>
                <a:spcPts val="0"/>
              </a:spcAft>
              <a:buClr>
                <a:srgbClr val="FF0000"/>
              </a:buClr>
              <a:buSzPts val="2000"/>
              <a:buFont typeface="Noto Sans Symbols"/>
              <a:buChar char="•"/>
            </a:pPr>
            <a:r>
              <a:rPr lang="fr-FR" sz="2000">
                <a:latin typeface="Helvetica Neue"/>
                <a:ea typeface="Helvetica Neue"/>
                <a:cs typeface="Helvetica Neue"/>
                <a:sym typeface="Helvetica Neue"/>
              </a:rPr>
              <a:t> </a:t>
            </a:r>
            <a:r>
              <a:rPr lang="fr-FR" sz="2000" b="1">
                <a:latin typeface="Helvetica Neue"/>
                <a:ea typeface="Helvetica Neue"/>
                <a:cs typeface="Helvetica Neue"/>
                <a:sym typeface="Helvetica Neue"/>
              </a:rPr>
              <a:t>Absorption : </a:t>
            </a:r>
            <a:r>
              <a:rPr lang="fr-FR" sz="2000">
                <a:latin typeface="Helvetica Neue"/>
                <a:ea typeface="Helvetica Neue"/>
                <a:cs typeface="Helvetica Neue"/>
                <a:sym typeface="Helvetica Neue"/>
              </a:rPr>
              <a:t>ingestion, inhalation, transcutanée, </a:t>
            </a:r>
            <a:r>
              <a:rPr lang="fr-FR" sz="2000" i="1">
                <a:latin typeface="Helvetica Neue"/>
                <a:ea typeface="Helvetica Neue"/>
                <a:cs typeface="Helvetica Neue"/>
                <a:sym typeface="Helvetica Neue"/>
              </a:rPr>
              <a:t>in utero</a:t>
            </a:r>
            <a:r>
              <a:rPr lang="fr-FR" sz="2000">
                <a:latin typeface="Helvetica Neue"/>
                <a:ea typeface="Helvetica Neue"/>
                <a:cs typeface="Helvetica Neue"/>
                <a:sym typeface="Helvetica Neue"/>
              </a:rPr>
              <a:t>; notion de bio-disponibilité.</a:t>
            </a:r>
            <a:endParaRPr/>
          </a:p>
          <a:p>
            <a:pPr marL="382588" lvl="1" indent="-66675" algn="l" rtl="0">
              <a:lnSpc>
                <a:spcPct val="90000"/>
              </a:lnSpc>
              <a:spcBef>
                <a:spcPts val="500"/>
              </a:spcBef>
              <a:spcAft>
                <a:spcPts val="0"/>
              </a:spcAft>
              <a:buClr>
                <a:srgbClr val="FF0000"/>
              </a:buClr>
              <a:buSzPts val="2000"/>
              <a:buFont typeface="Noto Sans Symbols"/>
              <a:buNone/>
            </a:pPr>
            <a:endParaRPr sz="2000">
              <a:latin typeface="Helvetica Neue"/>
              <a:ea typeface="Helvetica Neue"/>
              <a:cs typeface="Helvetica Neue"/>
              <a:sym typeface="Helvetica Neue"/>
            </a:endParaRPr>
          </a:p>
          <a:p>
            <a:pPr marL="382588" lvl="1" indent="-193675" algn="l" rtl="0">
              <a:lnSpc>
                <a:spcPct val="90000"/>
              </a:lnSpc>
              <a:spcBef>
                <a:spcPts val="500"/>
              </a:spcBef>
              <a:spcAft>
                <a:spcPts val="0"/>
              </a:spcAft>
              <a:buClr>
                <a:srgbClr val="FF0000"/>
              </a:buClr>
              <a:buSzPts val="2000"/>
              <a:buFont typeface="Noto Sans Symbols"/>
              <a:buChar char="•"/>
            </a:pPr>
            <a:r>
              <a:rPr lang="fr-FR" sz="2000" b="1">
                <a:latin typeface="Helvetica Neue"/>
                <a:ea typeface="Helvetica Neue"/>
                <a:cs typeface="Helvetica Neue"/>
                <a:sym typeface="Helvetica Neue"/>
              </a:rPr>
              <a:t> Distribution: </a:t>
            </a:r>
            <a:r>
              <a:rPr lang="fr-FR" sz="2000">
                <a:latin typeface="Helvetica Neue"/>
                <a:ea typeface="Helvetica Neue"/>
                <a:cs typeface="Helvetica Neue"/>
                <a:sym typeface="Helvetica Neue"/>
              </a:rPr>
              <a:t>convection sanguine, lymphatique; diffusion; transport actif; stockage.</a:t>
            </a:r>
            <a:endParaRPr/>
          </a:p>
          <a:p>
            <a:pPr marL="382588" lvl="1" indent="-66675" algn="l" rtl="0">
              <a:lnSpc>
                <a:spcPct val="90000"/>
              </a:lnSpc>
              <a:spcBef>
                <a:spcPts val="500"/>
              </a:spcBef>
              <a:spcAft>
                <a:spcPts val="0"/>
              </a:spcAft>
              <a:buClr>
                <a:srgbClr val="FF0000"/>
              </a:buClr>
              <a:buSzPts val="2000"/>
              <a:buFont typeface="Noto Sans Symbols"/>
              <a:buNone/>
            </a:pPr>
            <a:endParaRPr sz="2000">
              <a:latin typeface="Helvetica Neue"/>
              <a:ea typeface="Helvetica Neue"/>
              <a:cs typeface="Helvetica Neue"/>
              <a:sym typeface="Helvetica Neue"/>
            </a:endParaRPr>
          </a:p>
          <a:p>
            <a:pPr marL="382588" lvl="1" indent="-193675" algn="l" rtl="0">
              <a:lnSpc>
                <a:spcPct val="90000"/>
              </a:lnSpc>
              <a:spcBef>
                <a:spcPts val="500"/>
              </a:spcBef>
              <a:spcAft>
                <a:spcPts val="0"/>
              </a:spcAft>
              <a:buClr>
                <a:srgbClr val="FF0000"/>
              </a:buClr>
              <a:buSzPts val="2000"/>
              <a:buFont typeface="Noto Sans Symbols"/>
              <a:buChar char="•"/>
            </a:pPr>
            <a:r>
              <a:rPr lang="fr-FR" sz="2000" b="1">
                <a:latin typeface="Helvetica Neue"/>
                <a:ea typeface="Helvetica Neue"/>
                <a:cs typeface="Helvetica Neue"/>
                <a:sym typeface="Helvetica Neue"/>
              </a:rPr>
              <a:t> Métabolisme : </a:t>
            </a:r>
            <a:r>
              <a:rPr lang="fr-FR" sz="2000">
                <a:latin typeface="Helvetica Neue"/>
                <a:ea typeface="Helvetica Neue"/>
                <a:cs typeface="Helvetica Neue"/>
                <a:sym typeface="Helvetica Neue"/>
              </a:rPr>
              <a:t>hépatique / extra-hépatique; enzymatique; inductible; saturable; primaire / secondaire; compétitions.</a:t>
            </a:r>
            <a:endParaRPr/>
          </a:p>
          <a:p>
            <a:pPr marL="382588" lvl="1" indent="-66675" algn="l" rtl="0">
              <a:lnSpc>
                <a:spcPct val="90000"/>
              </a:lnSpc>
              <a:spcBef>
                <a:spcPts val="500"/>
              </a:spcBef>
              <a:spcAft>
                <a:spcPts val="0"/>
              </a:spcAft>
              <a:buClr>
                <a:srgbClr val="FF0000"/>
              </a:buClr>
              <a:buSzPts val="2000"/>
              <a:buFont typeface="Noto Sans Symbols"/>
              <a:buNone/>
            </a:pPr>
            <a:endParaRPr sz="2000">
              <a:latin typeface="Helvetica Neue"/>
              <a:ea typeface="Helvetica Neue"/>
              <a:cs typeface="Helvetica Neue"/>
              <a:sym typeface="Helvetica Neue"/>
            </a:endParaRPr>
          </a:p>
          <a:p>
            <a:pPr marL="382588" lvl="1" indent="-193675" algn="l" rtl="0">
              <a:lnSpc>
                <a:spcPct val="90000"/>
              </a:lnSpc>
              <a:spcBef>
                <a:spcPts val="500"/>
              </a:spcBef>
              <a:spcAft>
                <a:spcPts val="0"/>
              </a:spcAft>
              <a:buClr>
                <a:srgbClr val="FF0000"/>
              </a:buClr>
              <a:buSzPts val="2000"/>
              <a:buFont typeface="Noto Sans Symbols"/>
              <a:buChar char="•"/>
            </a:pPr>
            <a:r>
              <a:rPr lang="fr-FR" sz="2000" b="1">
                <a:latin typeface="Helvetica Neue"/>
                <a:ea typeface="Helvetica Neue"/>
                <a:cs typeface="Helvetica Neue"/>
                <a:sym typeface="Helvetica Neue"/>
              </a:rPr>
              <a:t> Excrétion : </a:t>
            </a:r>
            <a:r>
              <a:rPr lang="fr-FR" sz="2000">
                <a:latin typeface="Helvetica Neue"/>
                <a:ea typeface="Helvetica Neue"/>
                <a:cs typeface="Helvetica Neue"/>
                <a:sym typeface="Helvetica Neue"/>
              </a:rPr>
              <a:t>rénale, pulmonaire, fécale…</a:t>
            </a:r>
            <a:endParaRPr/>
          </a:p>
          <a:p>
            <a:pPr marL="228600" lvl="0" indent="-101600" algn="l" rtl="0">
              <a:lnSpc>
                <a:spcPct val="90000"/>
              </a:lnSpc>
              <a:spcBef>
                <a:spcPts val="1000"/>
              </a:spcBef>
              <a:spcAft>
                <a:spcPts val="0"/>
              </a:spcAft>
              <a:buClr>
                <a:schemeClr val="dk1"/>
              </a:buClr>
              <a:buSzPts val="2000"/>
              <a:buNone/>
            </a:pPr>
            <a:endParaRPr sz="2000">
              <a:latin typeface="Helvetica Neue"/>
              <a:ea typeface="Helvetica Neue"/>
              <a:cs typeface="Helvetica Neue"/>
              <a:sym typeface="Helvetica Neue"/>
            </a:endParaRPr>
          </a:p>
          <a:p>
            <a:pPr marL="361950" lvl="2" indent="-361950" algn="l" rtl="0">
              <a:lnSpc>
                <a:spcPct val="90000"/>
              </a:lnSpc>
              <a:spcBef>
                <a:spcPts val="500"/>
              </a:spcBef>
              <a:spcAft>
                <a:spcPts val="0"/>
              </a:spcAft>
              <a:buClr>
                <a:schemeClr val="dk1"/>
              </a:buClr>
              <a:buSzPts val="2000"/>
              <a:buFont typeface="Helvetica Neue"/>
              <a:buNone/>
            </a:pPr>
            <a:r>
              <a:rPr lang="fr-FR">
                <a:latin typeface="Helvetica Neue"/>
                <a:ea typeface="Helvetica Neue"/>
                <a:cs typeface="Helvetica Neue"/>
                <a:sym typeface="Helvetica Neue"/>
              </a:rPr>
              <a:t>(Toutes ces phases peuvent être non-linéaires ou inclure des délais)</a:t>
            </a:r>
            <a:endParaRPr/>
          </a:p>
        </p:txBody>
      </p:sp>
      <p:sp>
        <p:nvSpPr>
          <p:cNvPr id="4" name="Google Shape;508;p6">
            <a:extLst>
              <a:ext uri="{FF2B5EF4-FFF2-40B4-BE49-F238E27FC236}">
                <a16:creationId xmlns:a16="http://schemas.microsoft.com/office/drawing/2014/main" id="{B439B11A-7108-4066-B827-575C0BD64044}"/>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30"/>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toxicocinétique</a:t>
            </a:r>
            <a:endParaRPr sz="3200">
              <a:latin typeface="Helvetica Neue"/>
              <a:ea typeface="Helvetica Neue"/>
              <a:cs typeface="Helvetica Neue"/>
              <a:sym typeface="Helvetica Neue"/>
            </a:endParaRPr>
          </a:p>
        </p:txBody>
      </p:sp>
      <p:sp>
        <p:nvSpPr>
          <p:cNvPr id="554" name="Google Shape;554;p30"/>
          <p:cNvSpPr/>
          <p:nvPr/>
        </p:nvSpPr>
        <p:spPr>
          <a:xfrm>
            <a:off x="5225142" y="2086177"/>
            <a:ext cx="6573661" cy="540000"/>
          </a:xfrm>
          <a:prstGeom prst="rightArrow">
            <a:avLst>
              <a:gd name="adj1" fmla="val 50000"/>
              <a:gd name="adj2" fmla="val 50000"/>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30"/>
          <p:cNvSpPr txBox="1"/>
          <p:nvPr/>
        </p:nvSpPr>
        <p:spPr>
          <a:xfrm>
            <a:off x="5460273" y="3803945"/>
            <a:ext cx="6731727" cy="262298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r>
              <a:rPr lang="fr-FR" sz="2400" b="1">
                <a:solidFill>
                  <a:schemeClr val="dk1"/>
                </a:solidFill>
                <a:latin typeface="Calibri"/>
                <a:ea typeface="Calibri"/>
                <a:cs typeface="Calibri"/>
                <a:sym typeface="Calibri"/>
              </a:rPr>
              <a:t>Classical compartment models are</a:t>
            </a:r>
            <a:endParaRPr/>
          </a:p>
          <a:p>
            <a:pPr marL="252000" marR="0" lvl="1" indent="-152400" algn="l" rtl="0">
              <a:lnSpc>
                <a:spcPct val="100000"/>
              </a:lnSpc>
              <a:spcBef>
                <a:spcPts val="110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“data based”, empirical models</a:t>
            </a:r>
            <a:endParaRPr/>
          </a:p>
          <a:p>
            <a:pPr marL="252000" marR="0" lvl="1" indent="-152400" algn="l" rtl="0">
              <a:lnSpc>
                <a:spcPct val="100000"/>
              </a:lnSpc>
              <a:spcBef>
                <a:spcPts val="120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Parameterized with fitted rate constants,</a:t>
            </a:r>
            <a:endParaRPr/>
          </a:p>
          <a:p>
            <a:pPr marL="252000" marR="0" lvl="1" indent="-152400" algn="l" rtl="0">
              <a:lnSpc>
                <a:spcPct val="100000"/>
              </a:lnSpc>
              <a:spcBef>
                <a:spcPts val="1200"/>
              </a:spcBef>
              <a:spcAft>
                <a:spcPts val="0"/>
              </a:spcAft>
              <a:buClr>
                <a:schemeClr val="dk1"/>
              </a:buClr>
              <a:buSzPts val="2400"/>
              <a:buFont typeface="Arial"/>
              <a:buChar char="•"/>
            </a:pPr>
            <a:r>
              <a:rPr lang="fr-FR" sz="2400" b="0" i="0" u="none" strike="noStrike" cap="none">
                <a:solidFill>
                  <a:schemeClr val="dk1"/>
                </a:solidFill>
                <a:latin typeface="Calibri"/>
                <a:ea typeface="Calibri"/>
                <a:cs typeface="Calibri"/>
                <a:sym typeface="Calibri"/>
              </a:rPr>
              <a:t>Used to interpolate data (description/summarization of data)</a:t>
            </a:r>
            <a:endParaRPr/>
          </a:p>
        </p:txBody>
      </p:sp>
      <p:pic>
        <p:nvPicPr>
          <p:cNvPr id="556" name="Google Shape;556;p30"/>
          <p:cNvPicPr preferRelativeResize="0"/>
          <p:nvPr/>
        </p:nvPicPr>
        <p:blipFill rotWithShape="1">
          <a:blip r:embed="rId3">
            <a:alphaModFix/>
          </a:blip>
          <a:srcRect l="11516" t="32849" r="12991" b="29158"/>
          <a:stretch/>
        </p:blipFill>
        <p:spPr>
          <a:xfrm>
            <a:off x="5854120" y="1283354"/>
            <a:ext cx="5328592" cy="2145646"/>
          </a:xfrm>
          <a:prstGeom prst="rect">
            <a:avLst/>
          </a:prstGeom>
          <a:noFill/>
          <a:ln>
            <a:noFill/>
          </a:ln>
        </p:spPr>
      </p:pic>
      <p:pic>
        <p:nvPicPr>
          <p:cNvPr id="557" name="Google Shape;557;p30"/>
          <p:cNvPicPr preferRelativeResize="0"/>
          <p:nvPr/>
        </p:nvPicPr>
        <p:blipFill rotWithShape="1">
          <a:blip r:embed="rId4">
            <a:alphaModFix/>
          </a:blip>
          <a:srcRect/>
          <a:stretch/>
        </p:blipFill>
        <p:spPr>
          <a:xfrm>
            <a:off x="814402" y="5088143"/>
            <a:ext cx="3808412" cy="1081088"/>
          </a:xfrm>
          <a:prstGeom prst="rect">
            <a:avLst/>
          </a:prstGeom>
          <a:noFill/>
          <a:ln>
            <a:noFill/>
          </a:ln>
        </p:spPr>
      </p:pic>
      <p:pic>
        <p:nvPicPr>
          <p:cNvPr id="558" name="Google Shape;558;p30"/>
          <p:cNvPicPr preferRelativeResize="0"/>
          <p:nvPr/>
        </p:nvPicPr>
        <p:blipFill rotWithShape="1">
          <a:blip r:embed="rId3">
            <a:alphaModFix/>
          </a:blip>
          <a:srcRect l="37416" t="32849" r="12990" b="29158"/>
          <a:stretch/>
        </p:blipFill>
        <p:spPr>
          <a:xfrm>
            <a:off x="817858" y="3007385"/>
            <a:ext cx="3459435" cy="2120478"/>
          </a:xfrm>
          <a:prstGeom prst="rect">
            <a:avLst/>
          </a:prstGeom>
          <a:noFill/>
          <a:ln>
            <a:noFill/>
          </a:ln>
        </p:spPr>
      </p:pic>
      <p:grpSp>
        <p:nvGrpSpPr>
          <p:cNvPr id="559" name="Google Shape;559;p30"/>
          <p:cNvGrpSpPr/>
          <p:nvPr/>
        </p:nvGrpSpPr>
        <p:grpSpPr>
          <a:xfrm>
            <a:off x="691185" y="851550"/>
            <a:ext cx="3706234" cy="2054710"/>
            <a:chOff x="5369736" y="1547328"/>
            <a:chExt cx="3706234" cy="2054710"/>
          </a:xfrm>
        </p:grpSpPr>
        <p:pic>
          <p:nvPicPr>
            <p:cNvPr id="560" name="Google Shape;560;p30"/>
            <p:cNvPicPr preferRelativeResize="0"/>
            <p:nvPr/>
          </p:nvPicPr>
          <p:blipFill rotWithShape="1">
            <a:blip r:embed="rId5">
              <a:alphaModFix/>
            </a:blip>
            <a:srcRect/>
            <a:stretch/>
          </p:blipFill>
          <p:spPr>
            <a:xfrm flipH="1">
              <a:off x="6050673" y="1547328"/>
              <a:ext cx="2738660" cy="2054710"/>
            </a:xfrm>
            <a:prstGeom prst="rect">
              <a:avLst/>
            </a:prstGeom>
            <a:noFill/>
            <a:ln>
              <a:noFill/>
            </a:ln>
          </p:spPr>
        </p:pic>
        <p:cxnSp>
          <p:nvCxnSpPr>
            <p:cNvPr id="561" name="Google Shape;561;p30"/>
            <p:cNvCxnSpPr/>
            <p:nvPr/>
          </p:nvCxnSpPr>
          <p:spPr>
            <a:xfrm rot="10800000" flipH="1">
              <a:off x="7947563" y="2851627"/>
              <a:ext cx="1128407" cy="21044"/>
            </a:xfrm>
            <a:prstGeom prst="straightConnector1">
              <a:avLst/>
            </a:prstGeom>
            <a:solidFill>
              <a:schemeClr val="accent1"/>
            </a:solidFill>
            <a:ln w="19050" cap="flat" cmpd="sng">
              <a:solidFill>
                <a:srgbClr val="00B0F0"/>
              </a:solidFill>
              <a:prstDash val="solid"/>
              <a:round/>
              <a:headEnd type="none" w="sm" len="sm"/>
              <a:tailEnd type="stealth" w="med" len="med"/>
            </a:ln>
          </p:spPr>
        </p:cxnSp>
        <p:cxnSp>
          <p:nvCxnSpPr>
            <p:cNvPr id="562" name="Google Shape;562;p30"/>
            <p:cNvCxnSpPr/>
            <p:nvPr/>
          </p:nvCxnSpPr>
          <p:spPr>
            <a:xfrm rot="10800000" flipH="1">
              <a:off x="5369736" y="2598705"/>
              <a:ext cx="883933" cy="19454"/>
            </a:xfrm>
            <a:prstGeom prst="straightConnector1">
              <a:avLst/>
            </a:prstGeom>
            <a:solidFill>
              <a:schemeClr val="accent1"/>
            </a:solidFill>
            <a:ln w="38100" cap="flat" cmpd="sng">
              <a:solidFill>
                <a:srgbClr val="81C9FF"/>
              </a:solidFill>
              <a:prstDash val="solid"/>
              <a:round/>
              <a:headEnd type="none" w="sm" len="sm"/>
              <a:tailEnd type="stealth" w="med" len="med"/>
            </a:ln>
          </p:spPr>
        </p:cxnSp>
        <p:sp>
          <p:nvSpPr>
            <p:cNvPr id="563" name="Google Shape;563;p30"/>
            <p:cNvSpPr txBox="1"/>
            <p:nvPr/>
          </p:nvSpPr>
          <p:spPr>
            <a:xfrm>
              <a:off x="7149897" y="2374968"/>
              <a:ext cx="4122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rgbClr val="FF0000"/>
                  </a:solidFill>
                  <a:latin typeface="Calibri"/>
                  <a:ea typeface="Calibri"/>
                  <a:cs typeface="Calibri"/>
                  <a:sym typeface="Calibri"/>
                </a:rPr>
                <a:t>Ci</a:t>
              </a:r>
              <a:endParaRPr/>
            </a:p>
          </p:txBody>
        </p:sp>
        <p:sp>
          <p:nvSpPr>
            <p:cNvPr id="564" name="Google Shape;564;p30"/>
            <p:cNvSpPr txBox="1"/>
            <p:nvPr/>
          </p:nvSpPr>
          <p:spPr>
            <a:xfrm>
              <a:off x="5492953" y="1927563"/>
              <a:ext cx="505267"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000">
                  <a:solidFill>
                    <a:srgbClr val="FF0000"/>
                  </a:solidFill>
                  <a:latin typeface="Calibri"/>
                  <a:ea typeface="Calibri"/>
                  <a:cs typeface="Calibri"/>
                  <a:sym typeface="Calibri"/>
                </a:rPr>
                <a:t>Ce</a:t>
              </a:r>
              <a:endParaRPr/>
            </a:p>
          </p:txBody>
        </p:sp>
      </p:grpSp>
      <p:sp>
        <p:nvSpPr>
          <p:cNvPr id="14" name="Google Shape;508;p6">
            <a:extLst>
              <a:ext uri="{FF2B5EF4-FFF2-40B4-BE49-F238E27FC236}">
                <a16:creationId xmlns:a16="http://schemas.microsoft.com/office/drawing/2014/main" id="{D74D7EE4-D2E1-4496-8FF2-7A3A2D22E2EE}"/>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1"/>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toxicocinétique</a:t>
            </a:r>
            <a:endParaRPr sz="3200">
              <a:latin typeface="Helvetica Neue"/>
              <a:ea typeface="Helvetica Neue"/>
              <a:cs typeface="Helvetica Neue"/>
              <a:sym typeface="Helvetica Neue"/>
            </a:endParaRPr>
          </a:p>
        </p:txBody>
      </p:sp>
      <p:pic>
        <p:nvPicPr>
          <p:cNvPr id="570" name="Google Shape;570;p31" descr="C:\Documents and Settings\zeman\Local Settings\Temporary Internet Files\Content.IE5\894A5PVU\MC900438737[1].jpg"/>
          <p:cNvPicPr preferRelativeResize="0"/>
          <p:nvPr/>
        </p:nvPicPr>
        <p:blipFill rotWithShape="1">
          <a:blip r:embed="rId3">
            <a:alphaModFix/>
          </a:blip>
          <a:srcRect/>
          <a:stretch/>
        </p:blipFill>
        <p:spPr>
          <a:xfrm>
            <a:off x="10612557" y="711213"/>
            <a:ext cx="1414780" cy="1887349"/>
          </a:xfrm>
          <a:prstGeom prst="rect">
            <a:avLst/>
          </a:prstGeom>
          <a:noFill/>
          <a:ln>
            <a:noFill/>
          </a:ln>
        </p:spPr>
      </p:pic>
      <p:pic>
        <p:nvPicPr>
          <p:cNvPr id="571" name="Google Shape;571;p31"/>
          <p:cNvPicPr preferRelativeResize="0"/>
          <p:nvPr/>
        </p:nvPicPr>
        <p:blipFill rotWithShape="1">
          <a:blip r:embed="rId4">
            <a:alphaModFix/>
          </a:blip>
          <a:srcRect/>
          <a:stretch/>
        </p:blipFill>
        <p:spPr>
          <a:xfrm>
            <a:off x="6913191" y="1301747"/>
            <a:ext cx="4241386" cy="5275973"/>
          </a:xfrm>
          <a:prstGeom prst="rect">
            <a:avLst/>
          </a:prstGeom>
          <a:noFill/>
          <a:ln>
            <a:noFill/>
          </a:ln>
        </p:spPr>
      </p:pic>
      <p:sp>
        <p:nvSpPr>
          <p:cNvPr id="572" name="Google Shape;572;p31"/>
          <p:cNvSpPr txBox="1"/>
          <p:nvPr/>
        </p:nvSpPr>
        <p:spPr>
          <a:xfrm>
            <a:off x="283580" y="840881"/>
            <a:ext cx="8163733"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200">
                <a:solidFill>
                  <a:schemeClr val="dk1"/>
                </a:solidFill>
                <a:latin typeface="Helvetica Neue"/>
                <a:ea typeface="Helvetica Neue"/>
                <a:cs typeface="Helvetica Neue"/>
                <a:sym typeface="Helvetica Neue"/>
              </a:rPr>
              <a:t>Modèles toxicocinétiques basés sur la physiologie (PBPK)</a:t>
            </a:r>
            <a:endParaRPr sz="2200">
              <a:solidFill>
                <a:schemeClr val="dk1"/>
              </a:solidFill>
              <a:latin typeface="Helvetica Neue"/>
              <a:ea typeface="Helvetica Neue"/>
              <a:cs typeface="Helvetica Neue"/>
              <a:sym typeface="Helvetica Neue"/>
            </a:endParaRPr>
          </a:p>
        </p:txBody>
      </p:sp>
      <p:sp>
        <p:nvSpPr>
          <p:cNvPr id="573" name="Google Shape;573;p31"/>
          <p:cNvSpPr txBox="1"/>
          <p:nvPr/>
        </p:nvSpPr>
        <p:spPr>
          <a:xfrm>
            <a:off x="331633" y="1362411"/>
            <a:ext cx="6651133" cy="5032147"/>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Mécanistes </a:t>
            </a:r>
            <a:endParaRPr/>
          </a:p>
          <a:p>
            <a:pPr marL="342900" marR="0" lvl="0" indent="-342900" algn="l" rtl="0">
              <a:spcBef>
                <a:spcPts val="613"/>
              </a:spcBef>
              <a:spcAft>
                <a:spcPts val="0"/>
              </a:spcAft>
              <a:buClr>
                <a:schemeClr val="dk1"/>
              </a:buClr>
              <a:buSzPts val="2000"/>
              <a:buFont typeface="Calibri"/>
              <a:buChar char="-"/>
            </a:pPr>
            <a:r>
              <a:rPr lang="fr-FR" sz="2000">
                <a:solidFill>
                  <a:schemeClr val="dk1"/>
                </a:solidFill>
                <a:latin typeface="Calibri"/>
                <a:ea typeface="Calibri"/>
                <a:cs typeface="Calibri"/>
                <a:sym typeface="Calibri"/>
              </a:rPr>
              <a:t>Mimer le devenir des substances dans l’organisme </a:t>
            </a:r>
            <a:endParaRPr/>
          </a:p>
          <a:p>
            <a:pPr marL="0" marR="0" lvl="0" indent="0" algn="l" rtl="0">
              <a:spcBef>
                <a:spcPts val="613"/>
              </a:spcBef>
              <a:spcAft>
                <a:spcPts val="0"/>
              </a:spcAft>
              <a:buNone/>
            </a:pPr>
            <a:endParaRPr sz="900" u="sng">
              <a:solidFill>
                <a:schemeClr val="dk1"/>
              </a:solidFill>
              <a:latin typeface="Calibri"/>
              <a:ea typeface="Calibri"/>
              <a:cs typeface="Calibri"/>
              <a:sym typeface="Calibri"/>
            </a:endParaRPr>
          </a:p>
          <a:p>
            <a:pPr marL="422275" marR="0" lvl="1" indent="-214313" algn="l" rtl="0">
              <a:spcBef>
                <a:spcPts val="613"/>
              </a:spcBef>
              <a:spcAft>
                <a:spcPts val="0"/>
              </a:spcAft>
              <a:buClr>
                <a:srgbClr val="002060"/>
              </a:buClr>
              <a:buSzPts val="2000"/>
              <a:buFont typeface="Noto Sans Symbols"/>
              <a:buChar char="•"/>
            </a:pPr>
            <a:r>
              <a:rPr lang="fr-FR" sz="2000" b="0" i="0" u="none" strike="noStrike" cap="none">
                <a:solidFill>
                  <a:srgbClr val="002060"/>
                </a:solidFill>
                <a:latin typeface="Calibri"/>
                <a:ea typeface="Calibri"/>
                <a:cs typeface="Calibri"/>
                <a:sym typeface="Calibri"/>
              </a:rPr>
              <a:t>  Ils divisent  le corps en tissus et organes de même comportement cinétique: </a:t>
            </a:r>
            <a:r>
              <a:rPr lang="fr-FR" sz="2000" b="1" i="0" u="none" strike="noStrike" cap="none">
                <a:solidFill>
                  <a:srgbClr val="002060"/>
                </a:solidFill>
                <a:latin typeface="Calibri"/>
                <a:ea typeface="Calibri"/>
                <a:cs typeface="Calibri"/>
                <a:sym typeface="Calibri"/>
              </a:rPr>
              <a:t>notion de compartiment.</a:t>
            </a:r>
            <a:endParaRPr/>
          </a:p>
          <a:p>
            <a:pPr marL="422275" marR="0" lvl="1" indent="-214313" algn="l" rtl="0">
              <a:spcBef>
                <a:spcPts val="613"/>
              </a:spcBef>
              <a:spcAft>
                <a:spcPts val="0"/>
              </a:spcAft>
              <a:buClr>
                <a:srgbClr val="002060"/>
              </a:buClr>
              <a:buSzPts val="2000"/>
              <a:buFont typeface="Noto Sans Symbols"/>
              <a:buChar char="•"/>
            </a:pPr>
            <a:r>
              <a:rPr lang="fr-FR" sz="2000" b="1" i="0" u="none" strike="noStrike" cap="none">
                <a:solidFill>
                  <a:srgbClr val="002060"/>
                </a:solidFill>
                <a:latin typeface="Calibri"/>
                <a:ea typeface="Calibri"/>
                <a:cs typeface="Calibri"/>
                <a:sym typeface="Calibri"/>
              </a:rPr>
              <a:t>  </a:t>
            </a:r>
            <a:r>
              <a:rPr lang="fr-FR" sz="2000" b="0" i="0" u="none" strike="noStrike" cap="none">
                <a:solidFill>
                  <a:srgbClr val="002060"/>
                </a:solidFill>
                <a:latin typeface="Calibri"/>
                <a:ea typeface="Calibri"/>
                <a:cs typeface="Calibri"/>
                <a:sym typeface="Calibri"/>
              </a:rPr>
              <a:t>Les échanges entre compartiments sont au moins régis par les flux sanguins.</a:t>
            </a:r>
            <a:endParaRPr/>
          </a:p>
          <a:p>
            <a:pPr marL="422275" marR="0" lvl="1" indent="-214313" algn="l" rtl="0">
              <a:spcBef>
                <a:spcPts val="613"/>
              </a:spcBef>
              <a:spcAft>
                <a:spcPts val="0"/>
              </a:spcAft>
              <a:buClr>
                <a:srgbClr val="002060"/>
              </a:buClr>
              <a:buSzPts val="2000"/>
              <a:buFont typeface="Noto Sans Symbols"/>
              <a:buChar char="•"/>
            </a:pPr>
            <a:r>
              <a:rPr lang="fr-FR" sz="2000" b="0" i="0" u="none" strike="noStrike" cap="none">
                <a:solidFill>
                  <a:srgbClr val="002060"/>
                </a:solidFill>
                <a:latin typeface="Calibri"/>
                <a:ea typeface="Calibri"/>
                <a:cs typeface="Calibri"/>
                <a:sym typeface="Calibri"/>
              </a:rPr>
              <a:t>   Différents niveaux de complexité sont possibles (limitation par les flux, par la diffusion...)</a:t>
            </a:r>
            <a:endParaRPr/>
          </a:p>
          <a:p>
            <a:pPr marL="422275" marR="0" lvl="1" indent="-214313" algn="l" rtl="0">
              <a:spcBef>
                <a:spcPts val="613"/>
              </a:spcBef>
              <a:spcAft>
                <a:spcPts val="0"/>
              </a:spcAft>
              <a:buClr>
                <a:srgbClr val="002060"/>
              </a:buClr>
              <a:buSzPts val="2000"/>
              <a:buFont typeface="Noto Sans Symbols"/>
              <a:buChar char="•"/>
            </a:pPr>
            <a:r>
              <a:rPr lang="fr-FR" sz="2000" b="0" i="0" u="none" strike="noStrike" cap="none">
                <a:solidFill>
                  <a:srgbClr val="002060"/>
                </a:solidFill>
                <a:latin typeface="Calibri"/>
                <a:ea typeface="Calibri"/>
                <a:cs typeface="Calibri"/>
                <a:sym typeface="Calibri"/>
              </a:rPr>
              <a:t>  Ils créent une description paramétrique, continue, de l’organisme et permettent ainsi les transpositions.</a:t>
            </a:r>
            <a:endParaRPr sz="900" b="0" i="0" u="none" strike="noStrike" cap="none">
              <a:solidFill>
                <a:srgbClr val="002060"/>
              </a:solidFill>
              <a:latin typeface="Calibri"/>
              <a:ea typeface="Calibri"/>
              <a:cs typeface="Calibri"/>
              <a:sym typeface="Calibri"/>
            </a:endParaRPr>
          </a:p>
          <a:p>
            <a:pPr marL="422275" marR="0" lvl="1" indent="-214313" algn="l" rtl="0">
              <a:spcBef>
                <a:spcPts val="613"/>
              </a:spcBef>
              <a:spcAft>
                <a:spcPts val="0"/>
              </a:spcAft>
              <a:buClr>
                <a:srgbClr val="FF3F3F"/>
              </a:buClr>
              <a:buSzPts val="2800"/>
              <a:buFont typeface="Noto Sans Symbols"/>
              <a:buNone/>
            </a:pPr>
            <a:r>
              <a:rPr lang="fr-FR" sz="2800" b="1" i="0" u="none" strike="noStrike" cap="none">
                <a:solidFill>
                  <a:srgbClr val="FF3F3F"/>
                </a:solidFill>
                <a:latin typeface="Calibri"/>
                <a:ea typeface="Calibri"/>
                <a:cs typeface="Calibri"/>
                <a:sym typeface="Calibri"/>
              </a:rPr>
              <a:t>-</a:t>
            </a:r>
            <a:r>
              <a:rPr lang="fr-FR" sz="2000" b="0" i="0" u="none" strike="noStrike" cap="none">
                <a:solidFill>
                  <a:srgbClr val="002060"/>
                </a:solidFill>
                <a:latin typeface="Calibri"/>
                <a:ea typeface="Calibri"/>
                <a:cs typeface="Calibri"/>
                <a:sym typeface="Calibri"/>
              </a:rPr>
              <a:t>  Ce sont des modèles complexes</a:t>
            </a:r>
            <a:endParaRPr/>
          </a:p>
          <a:p>
            <a:pPr marL="422275" marR="0" lvl="1" indent="-214313" algn="l" rtl="0">
              <a:spcBef>
                <a:spcPts val="613"/>
              </a:spcBef>
              <a:spcAft>
                <a:spcPts val="0"/>
              </a:spcAft>
              <a:buClr>
                <a:srgbClr val="FF3F3F"/>
              </a:buClr>
              <a:buSzPts val="2400"/>
              <a:buFont typeface="Noto Sans Symbols"/>
              <a:buNone/>
            </a:pPr>
            <a:r>
              <a:rPr lang="fr-FR" sz="2400" b="0" i="0" u="none" strike="noStrike" cap="none">
                <a:solidFill>
                  <a:srgbClr val="FF3F3F"/>
                </a:solidFill>
                <a:latin typeface="Calibri"/>
                <a:ea typeface="Calibri"/>
                <a:cs typeface="Calibri"/>
                <a:sym typeface="Calibri"/>
              </a:rPr>
              <a:t>+</a:t>
            </a:r>
            <a:r>
              <a:rPr lang="fr-FR" sz="2000" b="0" i="0" u="none" strike="noStrike" cap="none">
                <a:solidFill>
                  <a:srgbClr val="002060"/>
                </a:solidFill>
                <a:latin typeface="Calibri"/>
                <a:ea typeface="Calibri"/>
                <a:cs typeface="Calibri"/>
                <a:sym typeface="Calibri"/>
              </a:rPr>
              <a:t>  Ils permettent de collecter beaucoup d’information </a:t>
            </a:r>
            <a:r>
              <a:rPr lang="fr-FR" sz="2000" b="0" i="1" u="none" strike="noStrike" cap="none">
                <a:solidFill>
                  <a:srgbClr val="002060"/>
                </a:solidFill>
                <a:latin typeface="Calibri"/>
                <a:ea typeface="Calibri"/>
                <a:cs typeface="Calibri"/>
                <a:sym typeface="Calibri"/>
              </a:rPr>
              <a:t>a priori </a:t>
            </a:r>
            <a:r>
              <a:rPr lang="fr-FR" sz="2000" b="0" i="0" u="none" strike="noStrike" cap="none">
                <a:solidFill>
                  <a:srgbClr val="002060"/>
                </a:solidFill>
                <a:latin typeface="Calibri"/>
                <a:ea typeface="Calibri"/>
                <a:cs typeface="Calibri"/>
                <a:sym typeface="Calibri"/>
              </a:rPr>
              <a:t>sur les valeurs de leurs paramètres.</a:t>
            </a:r>
            <a:endParaRPr/>
          </a:p>
        </p:txBody>
      </p:sp>
      <p:sp>
        <p:nvSpPr>
          <p:cNvPr id="7" name="Google Shape;508;p6">
            <a:extLst>
              <a:ext uri="{FF2B5EF4-FFF2-40B4-BE49-F238E27FC236}">
                <a16:creationId xmlns:a16="http://schemas.microsoft.com/office/drawing/2014/main" id="{00838335-37DD-423E-8A8F-BDC6868B9675}"/>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Quiz: les catégories de modèles</a:t>
            </a:r>
            <a:endParaRPr/>
          </a:p>
        </p:txBody>
      </p:sp>
      <p:sp>
        <p:nvSpPr>
          <p:cNvPr id="289" name="Google Shape;289;p24"/>
          <p:cNvSpPr txBox="1"/>
          <p:nvPr/>
        </p:nvSpPr>
        <p:spPr>
          <a:xfrm>
            <a:off x="579663" y="1761820"/>
            <a:ext cx="5671458" cy="68799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B050"/>
              </a:buClr>
              <a:buSzPts val="3200"/>
              <a:buFont typeface="Helvetica Neue"/>
              <a:buNone/>
            </a:pPr>
            <a:r>
              <a:rPr lang="fr-FR" sz="3200">
                <a:solidFill>
                  <a:srgbClr val="00B050"/>
                </a:solidFill>
                <a:latin typeface="Helvetica Neue"/>
                <a:ea typeface="Helvetica Neue"/>
                <a:cs typeface="Helvetica Neue"/>
                <a:sym typeface="Helvetica Neue"/>
              </a:rPr>
              <a:t>Déterministe / Stochastique ?</a:t>
            </a:r>
            <a:endParaRPr/>
          </a:p>
        </p:txBody>
      </p:sp>
      <p:sp>
        <p:nvSpPr>
          <p:cNvPr id="290" name="Google Shape;290;p24"/>
          <p:cNvSpPr txBox="1"/>
          <p:nvPr/>
        </p:nvSpPr>
        <p:spPr>
          <a:xfrm>
            <a:off x="579663" y="2686526"/>
            <a:ext cx="596755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rgbClr val="7030A0"/>
                </a:solidFill>
                <a:latin typeface="Helvetica Neue"/>
                <a:ea typeface="Helvetica Neue"/>
                <a:cs typeface="Helvetica Neue"/>
                <a:sym typeface="Helvetica Neue"/>
              </a:rPr>
              <a:t>Statistique / Mécaniste ?</a:t>
            </a:r>
            <a:endParaRPr/>
          </a:p>
        </p:txBody>
      </p:sp>
      <p:sp>
        <p:nvSpPr>
          <p:cNvPr id="291" name="Google Shape;291;p24"/>
          <p:cNvSpPr txBox="1"/>
          <p:nvPr/>
        </p:nvSpPr>
        <p:spPr>
          <a:xfrm>
            <a:off x="579663" y="3508014"/>
            <a:ext cx="5671458" cy="68799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200"/>
              <a:buFont typeface="Helvetica Neue"/>
              <a:buNone/>
            </a:pPr>
            <a:r>
              <a:rPr lang="fr-FR" sz="3200">
                <a:solidFill>
                  <a:srgbClr val="0070C0"/>
                </a:solidFill>
                <a:latin typeface="Helvetica Neue"/>
                <a:ea typeface="Helvetica Neue"/>
                <a:cs typeface="Helvetica Neue"/>
                <a:sym typeface="Helvetica Neue"/>
              </a:rPr>
              <a:t>Complexe / compliqué ?</a:t>
            </a:r>
            <a:endParaRPr/>
          </a:p>
        </p:txBody>
      </p:sp>
      <p:pic>
        <p:nvPicPr>
          <p:cNvPr id="292" name="Google Shape;292;p24"/>
          <p:cNvPicPr preferRelativeResize="0"/>
          <p:nvPr/>
        </p:nvPicPr>
        <p:blipFill rotWithShape="1">
          <a:blip r:embed="rId3">
            <a:alphaModFix/>
          </a:blip>
          <a:srcRect/>
          <a:stretch/>
        </p:blipFill>
        <p:spPr>
          <a:xfrm>
            <a:off x="7102657" y="1690688"/>
            <a:ext cx="3955052" cy="3759618"/>
          </a:xfrm>
          <a:prstGeom prst="rect">
            <a:avLst/>
          </a:prstGeom>
          <a:noFill/>
          <a:ln>
            <a:noFill/>
          </a:ln>
        </p:spPr>
      </p:pic>
      <p:sp>
        <p:nvSpPr>
          <p:cNvPr id="293" name="Google Shape;293;p24"/>
          <p:cNvSpPr txBox="1"/>
          <p:nvPr/>
        </p:nvSpPr>
        <p:spPr>
          <a:xfrm>
            <a:off x="579663" y="4432720"/>
            <a:ext cx="5671458" cy="68799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55A11"/>
              </a:buClr>
              <a:buSzPts val="3200"/>
              <a:buFont typeface="Helvetica Neue"/>
              <a:buNone/>
            </a:pPr>
            <a:r>
              <a:rPr lang="fr-FR" sz="3200">
                <a:solidFill>
                  <a:srgbClr val="C55A11"/>
                </a:solidFill>
                <a:latin typeface="Helvetica Neue"/>
                <a:ea typeface="Helvetica Neue"/>
                <a:cs typeface="Helvetica Neue"/>
                <a:sym typeface="Helvetica Neue"/>
              </a:rPr>
              <a:t>Discret / continu ?</a:t>
            </a:r>
            <a:endParaRPr/>
          </a:p>
        </p:txBody>
      </p:sp>
      <p:sp>
        <p:nvSpPr>
          <p:cNvPr id="294" name="Google Shape;294;p24"/>
          <p:cNvSpPr txBox="1"/>
          <p:nvPr/>
        </p:nvSpPr>
        <p:spPr>
          <a:xfrm>
            <a:off x="579663" y="5357427"/>
            <a:ext cx="5671458" cy="68799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23F4F"/>
              </a:buClr>
              <a:buSzPts val="3200"/>
              <a:buFont typeface="Helvetica Neue"/>
              <a:buNone/>
            </a:pPr>
            <a:r>
              <a:rPr lang="fr-FR" sz="3200">
                <a:solidFill>
                  <a:srgbClr val="323F4F"/>
                </a:solidFill>
                <a:latin typeface="Helvetica Neue"/>
                <a:ea typeface="Helvetica Neue"/>
                <a:cs typeface="Helvetica Neue"/>
                <a:sym typeface="Helvetica Neue"/>
              </a:rPr>
              <a:t>Spatialisé / Non spatialisé ?</a:t>
            </a:r>
            <a:endParaRPr/>
          </a:p>
        </p:txBody>
      </p:sp>
      <p:sp>
        <p:nvSpPr>
          <p:cNvPr id="9" name="Google Shape;508;p6">
            <a:extLst>
              <a:ext uri="{FF2B5EF4-FFF2-40B4-BE49-F238E27FC236}">
                <a16:creationId xmlns:a16="http://schemas.microsoft.com/office/drawing/2014/main" id="{237667E8-7C1B-42B9-AF49-FB0E3A559496}"/>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pic>
        <p:nvPicPr>
          <p:cNvPr id="578" name="Google Shape;578;p32"/>
          <p:cNvPicPr preferRelativeResize="0"/>
          <p:nvPr/>
        </p:nvPicPr>
        <p:blipFill rotWithShape="1">
          <a:blip r:embed="rId3">
            <a:alphaModFix/>
          </a:blip>
          <a:srcRect t="20599" r="6270" b="19201"/>
          <a:stretch/>
        </p:blipFill>
        <p:spPr>
          <a:xfrm>
            <a:off x="6328817" y="4231865"/>
            <a:ext cx="4630239" cy="2160240"/>
          </a:xfrm>
          <a:prstGeom prst="rect">
            <a:avLst/>
          </a:prstGeom>
          <a:noFill/>
          <a:ln>
            <a:noFill/>
          </a:ln>
          <a:effectLst>
            <a:outerShdw blurRad="292100" dist="139700" dir="2700000" algn="tl" rotWithShape="0">
              <a:srgbClr val="333333">
                <a:alpha val="64705"/>
              </a:srgbClr>
            </a:outerShdw>
          </a:effectLst>
        </p:spPr>
      </p:pic>
      <p:sp>
        <p:nvSpPr>
          <p:cNvPr id="579" name="Google Shape;579;p32"/>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TK </a:t>
            </a:r>
            <a:r>
              <a:rPr lang="fr-FR" sz="3200" i="1">
                <a:latin typeface="Helvetica Neue"/>
                <a:ea typeface="Helvetica Neue"/>
                <a:cs typeface="Helvetica Neue"/>
                <a:sym typeface="Helvetica Neue"/>
              </a:rPr>
              <a:t>in vitro</a:t>
            </a:r>
            <a:endParaRPr sz="3200">
              <a:latin typeface="Helvetica Neue"/>
              <a:ea typeface="Helvetica Neue"/>
              <a:cs typeface="Helvetica Neue"/>
              <a:sym typeface="Helvetica Neue"/>
            </a:endParaRPr>
          </a:p>
        </p:txBody>
      </p:sp>
      <p:pic>
        <p:nvPicPr>
          <p:cNvPr id="580" name="Google Shape;580;p32"/>
          <p:cNvPicPr preferRelativeResize="0"/>
          <p:nvPr/>
        </p:nvPicPr>
        <p:blipFill rotWithShape="1">
          <a:blip r:embed="rId4">
            <a:alphaModFix/>
          </a:blip>
          <a:srcRect/>
          <a:stretch/>
        </p:blipFill>
        <p:spPr>
          <a:xfrm>
            <a:off x="788522" y="1237701"/>
            <a:ext cx="4312922" cy="2074665"/>
          </a:xfrm>
          <a:prstGeom prst="rect">
            <a:avLst/>
          </a:prstGeom>
          <a:noFill/>
          <a:ln>
            <a:noFill/>
          </a:ln>
        </p:spPr>
      </p:pic>
      <p:pic>
        <p:nvPicPr>
          <p:cNvPr id="581" name="Google Shape;581;p32" descr="humanoid_tech"/>
          <p:cNvPicPr preferRelativeResize="0"/>
          <p:nvPr/>
        </p:nvPicPr>
        <p:blipFill rotWithShape="1">
          <a:blip r:embed="rId5">
            <a:alphaModFix/>
          </a:blip>
          <a:srcRect/>
          <a:stretch/>
        </p:blipFill>
        <p:spPr>
          <a:xfrm>
            <a:off x="6941073" y="711213"/>
            <a:ext cx="4160847" cy="3125386"/>
          </a:xfrm>
          <a:prstGeom prst="rect">
            <a:avLst/>
          </a:prstGeom>
          <a:noFill/>
          <a:ln>
            <a:noFill/>
          </a:ln>
        </p:spPr>
      </p:pic>
      <p:pic>
        <p:nvPicPr>
          <p:cNvPr id="582" name="Google Shape;582;p32" descr="Fig. 1"/>
          <p:cNvPicPr preferRelativeResize="0"/>
          <p:nvPr/>
        </p:nvPicPr>
        <p:blipFill rotWithShape="1">
          <a:blip r:embed="rId6">
            <a:alphaModFix/>
          </a:blip>
          <a:srcRect/>
          <a:stretch/>
        </p:blipFill>
        <p:spPr>
          <a:xfrm>
            <a:off x="1935153" y="4219898"/>
            <a:ext cx="4160847" cy="2172207"/>
          </a:xfrm>
          <a:prstGeom prst="rect">
            <a:avLst/>
          </a:prstGeom>
          <a:noFill/>
          <a:ln>
            <a:noFill/>
          </a:ln>
        </p:spPr>
      </p:pic>
      <p:sp>
        <p:nvSpPr>
          <p:cNvPr id="7" name="Google Shape;508;p6">
            <a:extLst>
              <a:ext uri="{FF2B5EF4-FFF2-40B4-BE49-F238E27FC236}">
                <a16:creationId xmlns:a16="http://schemas.microsoft.com/office/drawing/2014/main" id="{CAC920A3-2709-4170-9C1C-08415D779724}"/>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3"/>
          <p:cNvSpPr txBox="1">
            <a:spLocks noGrp="1"/>
          </p:cNvSpPr>
          <p:nvPr>
            <p:ph type="title"/>
          </p:nvPr>
        </p:nvSpPr>
        <p:spPr>
          <a:xfrm>
            <a:off x="430702" y="1298185"/>
            <a:ext cx="8398042" cy="482476"/>
          </a:xfrm>
          <a:prstGeom prst="rect">
            <a:avLst/>
          </a:prstGeom>
          <a:noFill/>
          <a:ln>
            <a:noFill/>
          </a:ln>
        </p:spPr>
        <p:txBody>
          <a:bodyPr spcFirstLastPara="1" wrap="square" lIns="93750" tIns="46875" rIns="93750" bIns="46875" anchor="ctr" anchorCtr="0">
            <a:spAutoFit/>
          </a:bodyPr>
          <a:lstStyle/>
          <a:p>
            <a:pPr marL="0" lvl="0" indent="0" algn="l" rtl="0">
              <a:lnSpc>
                <a:spcPct val="90000"/>
              </a:lnSpc>
              <a:spcBef>
                <a:spcPts val="0"/>
              </a:spcBef>
              <a:spcAft>
                <a:spcPts val="0"/>
              </a:spcAft>
              <a:buClr>
                <a:srgbClr val="0070C0"/>
              </a:buClr>
              <a:buSzPts val="2800"/>
              <a:buFont typeface="Arial"/>
              <a:buNone/>
            </a:pPr>
            <a:r>
              <a:rPr lang="fr-FR" sz="2800">
                <a:solidFill>
                  <a:srgbClr val="0070C0"/>
                </a:solidFill>
                <a:latin typeface="Arial"/>
                <a:ea typeface="Arial"/>
                <a:cs typeface="Arial"/>
                <a:sym typeface="Arial"/>
              </a:rPr>
              <a:t>Modèles QSAR/QSPR</a:t>
            </a:r>
            <a:endParaRPr/>
          </a:p>
        </p:txBody>
      </p:sp>
      <p:sp>
        <p:nvSpPr>
          <p:cNvPr id="588" name="Google Shape;588;p33"/>
          <p:cNvSpPr txBox="1"/>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3200">
                <a:solidFill>
                  <a:schemeClr val="dk1"/>
                </a:solidFill>
                <a:latin typeface="Helvetica Neue"/>
                <a:ea typeface="Helvetica Neue"/>
                <a:cs typeface="Helvetica Neue"/>
                <a:sym typeface="Helvetica Neue"/>
              </a:rPr>
              <a:t>Les modèles en (éco)toxicologie : TK ou TD</a:t>
            </a:r>
            <a:endParaRPr sz="3200">
              <a:solidFill>
                <a:schemeClr val="dk1"/>
              </a:solidFill>
              <a:latin typeface="Helvetica Neue"/>
              <a:ea typeface="Helvetica Neue"/>
              <a:cs typeface="Helvetica Neue"/>
              <a:sym typeface="Helvetica Neue"/>
            </a:endParaRPr>
          </a:p>
        </p:txBody>
      </p:sp>
      <p:pic>
        <p:nvPicPr>
          <p:cNvPr id="589" name="Google Shape;589;p33"/>
          <p:cNvPicPr preferRelativeResize="0"/>
          <p:nvPr/>
        </p:nvPicPr>
        <p:blipFill rotWithShape="1">
          <a:blip r:embed="rId3">
            <a:alphaModFix/>
          </a:blip>
          <a:srcRect/>
          <a:stretch/>
        </p:blipFill>
        <p:spPr>
          <a:xfrm>
            <a:off x="2486743" y="2310297"/>
            <a:ext cx="1777666" cy="1705476"/>
          </a:xfrm>
          <a:prstGeom prst="rect">
            <a:avLst/>
          </a:prstGeom>
          <a:noFill/>
          <a:ln>
            <a:noFill/>
          </a:ln>
        </p:spPr>
      </p:pic>
      <p:sp>
        <p:nvSpPr>
          <p:cNvPr id="590" name="Google Shape;590;p33"/>
          <p:cNvSpPr/>
          <p:nvPr/>
        </p:nvSpPr>
        <p:spPr>
          <a:xfrm>
            <a:off x="4327574" y="2514834"/>
            <a:ext cx="4740400" cy="12879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7769">
                <a:solidFill>
                  <a:srgbClr val="62398F"/>
                </a:solidFill>
                <a:latin typeface="Calibri"/>
                <a:ea typeface="Calibri"/>
                <a:cs typeface="Calibri"/>
                <a:sym typeface="Calibri"/>
              </a:rPr>
              <a:t>= f(           )  </a:t>
            </a:r>
            <a:endParaRPr/>
          </a:p>
        </p:txBody>
      </p:sp>
      <p:sp>
        <p:nvSpPr>
          <p:cNvPr id="591" name="Google Shape;591;p33"/>
          <p:cNvSpPr/>
          <p:nvPr/>
        </p:nvSpPr>
        <p:spPr>
          <a:xfrm>
            <a:off x="2691279" y="1970405"/>
            <a:ext cx="954107" cy="354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704" b="1">
                <a:solidFill>
                  <a:srgbClr val="FF3300"/>
                </a:solidFill>
                <a:latin typeface="Calibri"/>
                <a:ea typeface="Calibri"/>
                <a:cs typeface="Calibri"/>
                <a:sym typeface="Calibri"/>
              </a:rPr>
              <a:t>TOXICITE</a:t>
            </a:r>
            <a:endParaRPr/>
          </a:p>
        </p:txBody>
      </p:sp>
      <p:pic>
        <p:nvPicPr>
          <p:cNvPr id="592" name="Google Shape;592;p33"/>
          <p:cNvPicPr preferRelativeResize="0"/>
          <p:nvPr/>
        </p:nvPicPr>
        <p:blipFill rotWithShape="1">
          <a:blip r:embed="rId4">
            <a:alphaModFix/>
          </a:blip>
          <a:srcRect/>
          <a:stretch/>
        </p:blipFill>
        <p:spPr>
          <a:xfrm>
            <a:off x="6169909" y="2377975"/>
            <a:ext cx="2526632" cy="1624263"/>
          </a:xfrm>
          <a:prstGeom prst="rect">
            <a:avLst/>
          </a:prstGeom>
          <a:noFill/>
          <a:ln>
            <a:noFill/>
          </a:ln>
        </p:spPr>
      </p:pic>
      <p:sp>
        <p:nvSpPr>
          <p:cNvPr id="593" name="Google Shape;593;p33"/>
          <p:cNvSpPr/>
          <p:nvPr/>
        </p:nvSpPr>
        <p:spPr>
          <a:xfrm>
            <a:off x="5733764" y="1970405"/>
            <a:ext cx="2177199" cy="354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704" b="1">
                <a:solidFill>
                  <a:srgbClr val="FF3300"/>
                </a:solidFill>
                <a:latin typeface="Calibri"/>
                <a:ea typeface="Calibri"/>
                <a:cs typeface="Calibri"/>
                <a:sym typeface="Calibri"/>
              </a:rPr>
              <a:t>STRUCTURE CHIMIQUE</a:t>
            </a:r>
            <a:endParaRPr/>
          </a:p>
        </p:txBody>
      </p:sp>
      <p:sp>
        <p:nvSpPr>
          <p:cNvPr id="594" name="Google Shape;594;p33"/>
          <p:cNvSpPr txBox="1"/>
          <p:nvPr/>
        </p:nvSpPr>
        <p:spPr>
          <a:xfrm>
            <a:off x="1327199" y="4492525"/>
            <a:ext cx="9259804" cy="478255"/>
          </a:xfrm>
          <a:prstGeom prst="rect">
            <a:avLst/>
          </a:prstGeom>
          <a:noFill/>
          <a:ln>
            <a:noFill/>
          </a:ln>
        </p:spPr>
        <p:txBody>
          <a:bodyPr spcFirstLastPara="1" wrap="square" lIns="90575" tIns="44475" rIns="90575" bIns="44475" anchor="t" anchorCtr="0">
            <a:noAutofit/>
          </a:bodyPr>
          <a:lstStyle/>
          <a:p>
            <a:pPr marL="342911" marR="0" lvl="0" indent="-342911" algn="ctr" rtl="0">
              <a:spcBef>
                <a:spcPts val="0"/>
              </a:spcBef>
              <a:spcAft>
                <a:spcPts val="0"/>
              </a:spcAft>
              <a:buNone/>
            </a:pPr>
            <a:r>
              <a:rPr lang="fr-FR" sz="2084" b="1">
                <a:solidFill>
                  <a:srgbClr val="62398F"/>
                </a:solidFill>
                <a:latin typeface="Calibri"/>
                <a:ea typeface="Calibri"/>
                <a:cs typeface="Calibri"/>
                <a:sym typeface="Calibri"/>
              </a:rPr>
              <a:t>AUTREMENT DIT : </a:t>
            </a:r>
            <a:endParaRPr/>
          </a:p>
          <a:p>
            <a:pPr marL="342911" marR="0" lvl="0" indent="-342911" algn="ctr" rtl="0">
              <a:spcBef>
                <a:spcPts val="417"/>
              </a:spcBef>
              <a:spcAft>
                <a:spcPts val="0"/>
              </a:spcAft>
              <a:buNone/>
            </a:pPr>
            <a:r>
              <a:rPr lang="fr-FR" sz="2084" i="1">
                <a:solidFill>
                  <a:srgbClr val="7030A0"/>
                </a:solidFill>
                <a:latin typeface="Calibri"/>
                <a:ea typeface="Calibri"/>
                <a:cs typeface="Calibri"/>
                <a:sym typeface="Calibri"/>
              </a:rPr>
              <a:t>La modélisation QSAR se base sur le principe selon lequel des structures similaires induisent des effets adverses similaires</a:t>
            </a:r>
            <a:endParaRPr sz="2084" i="1">
              <a:solidFill>
                <a:srgbClr val="7030A0"/>
              </a:solidFill>
              <a:latin typeface="Calibri"/>
              <a:ea typeface="Calibri"/>
              <a:cs typeface="Calibri"/>
              <a:sym typeface="Calibri"/>
            </a:endParaRPr>
          </a:p>
        </p:txBody>
      </p:sp>
      <p:grpSp>
        <p:nvGrpSpPr>
          <p:cNvPr id="595" name="Google Shape;595;p33"/>
          <p:cNvGrpSpPr/>
          <p:nvPr/>
        </p:nvGrpSpPr>
        <p:grpSpPr>
          <a:xfrm>
            <a:off x="2417561" y="5175315"/>
            <a:ext cx="7095624" cy="1279723"/>
            <a:chOff x="1494333" y="4987652"/>
            <a:chExt cx="7488833" cy="1350227"/>
          </a:xfrm>
        </p:grpSpPr>
        <p:sp>
          <p:nvSpPr>
            <p:cNvPr id="596" name="Google Shape;596;p33"/>
            <p:cNvSpPr txBox="1"/>
            <p:nvPr/>
          </p:nvSpPr>
          <p:spPr>
            <a:xfrm>
              <a:off x="1494333" y="5563661"/>
              <a:ext cx="7488833" cy="77421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84">
                  <a:solidFill>
                    <a:srgbClr val="7030A0"/>
                  </a:solidFill>
                  <a:latin typeface="Calibri"/>
                  <a:ea typeface="Calibri"/>
                  <a:cs typeface="Calibri"/>
                  <a:sym typeface="Calibri"/>
                </a:rPr>
                <a:t>La difficulté est de savoir comment définir la similarité</a:t>
              </a:r>
              <a:endParaRPr/>
            </a:p>
            <a:p>
              <a:pPr marL="0" marR="0" lvl="0" indent="0" algn="ctr" rtl="0">
                <a:spcBef>
                  <a:spcPts val="0"/>
                </a:spcBef>
                <a:spcAft>
                  <a:spcPts val="0"/>
                </a:spcAft>
                <a:buNone/>
              </a:pPr>
              <a:r>
                <a:rPr lang="fr-FR" sz="2084">
                  <a:solidFill>
                    <a:srgbClr val="7030A0"/>
                  </a:solidFill>
                  <a:latin typeface="Calibri"/>
                  <a:ea typeface="Calibri"/>
                  <a:cs typeface="Calibri"/>
                  <a:sym typeface="Calibri"/>
                </a:rPr>
                <a:t>de manière à obtenir des prédictions fiables</a:t>
              </a:r>
              <a:endParaRPr/>
            </a:p>
          </p:txBody>
        </p:sp>
        <p:cxnSp>
          <p:nvCxnSpPr>
            <p:cNvPr id="597" name="Google Shape;597;p33"/>
            <p:cNvCxnSpPr>
              <a:stCxn id="596" idx="1"/>
              <a:endCxn id="598" idx="2"/>
            </p:cNvCxnSpPr>
            <p:nvPr/>
          </p:nvCxnSpPr>
          <p:spPr>
            <a:xfrm rot="10800000" flipH="1">
              <a:off x="1494333" y="5203770"/>
              <a:ext cx="792000" cy="747000"/>
            </a:xfrm>
            <a:prstGeom prst="bentConnector3">
              <a:avLst>
                <a:gd name="adj1" fmla="val -155163"/>
              </a:avLst>
            </a:prstGeom>
            <a:noFill/>
            <a:ln w="19050" cap="flat" cmpd="sng">
              <a:solidFill>
                <a:srgbClr val="7030A0"/>
              </a:solidFill>
              <a:prstDash val="solid"/>
              <a:round/>
              <a:headEnd type="none" w="med" len="med"/>
              <a:tailEnd type="stealth" w="med" len="med"/>
            </a:ln>
          </p:spPr>
        </p:cxnSp>
        <p:sp>
          <p:nvSpPr>
            <p:cNvPr id="598" name="Google Shape;598;p33"/>
            <p:cNvSpPr/>
            <p:nvPr/>
          </p:nvSpPr>
          <p:spPr>
            <a:xfrm>
              <a:off x="2286422" y="4987652"/>
              <a:ext cx="1368152" cy="432048"/>
            </a:xfrm>
            <a:prstGeom prst="ellipse">
              <a:avLst/>
            </a:prstGeom>
            <a:solidFill>
              <a:srgbClr val="FFFF00">
                <a:alpha val="18431"/>
              </a:srgbClr>
            </a:solidFill>
            <a:ln w="12700"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704">
                <a:solidFill>
                  <a:schemeClr val="dk1"/>
                </a:solidFill>
                <a:latin typeface="Calibri"/>
                <a:ea typeface="Calibri"/>
                <a:cs typeface="Calibri"/>
                <a:sym typeface="Calibri"/>
              </a:endParaRPr>
            </a:p>
          </p:txBody>
        </p:sp>
      </p:grpSp>
      <p:sp>
        <p:nvSpPr>
          <p:cNvPr id="14" name="Google Shape;508;p6">
            <a:extLst>
              <a:ext uri="{FF2B5EF4-FFF2-40B4-BE49-F238E27FC236}">
                <a16:creationId xmlns:a16="http://schemas.microsoft.com/office/drawing/2014/main" id="{5915C0BD-008C-4BD6-93BB-DC2B93CC91E0}"/>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21</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
                                        </p:tgtEl>
                                        <p:attrNameLst>
                                          <p:attrName>style.visibility</p:attrName>
                                        </p:attrNameLst>
                                      </p:cBhvr>
                                      <p:to>
                                        <p:strVal val="visible"/>
                                      </p:to>
                                    </p:set>
                                    <p:animEffect transition="in" filter="fade">
                                      <p:cBhvr>
                                        <p:cTn id="7" dur="2000"/>
                                        <p:tgtEl>
                                          <p:spTgt spid="5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34"/>
          <p:cNvSpPr txBox="1"/>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3200">
                <a:solidFill>
                  <a:schemeClr val="dk1"/>
                </a:solidFill>
                <a:latin typeface="Helvetica Neue"/>
                <a:ea typeface="Helvetica Neue"/>
                <a:cs typeface="Helvetica Neue"/>
                <a:sym typeface="Helvetica Neue"/>
              </a:rPr>
              <a:t>Les modèles en (éco)toxicologie : TK-TD</a:t>
            </a:r>
            <a:endParaRPr sz="3200">
              <a:solidFill>
                <a:schemeClr val="dk1"/>
              </a:solidFill>
              <a:latin typeface="Helvetica Neue"/>
              <a:ea typeface="Helvetica Neue"/>
              <a:cs typeface="Helvetica Neue"/>
              <a:sym typeface="Helvetica Neue"/>
            </a:endParaRPr>
          </a:p>
        </p:txBody>
      </p:sp>
      <p:sp>
        <p:nvSpPr>
          <p:cNvPr id="604" name="Google Shape;604;p34"/>
          <p:cNvSpPr txBox="1"/>
          <p:nvPr/>
        </p:nvSpPr>
        <p:spPr>
          <a:xfrm>
            <a:off x="617917" y="1104238"/>
            <a:ext cx="10573958"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rgbClr val="0070C0"/>
                </a:solidFill>
                <a:latin typeface="Calibri"/>
                <a:ea typeface="Calibri"/>
                <a:cs typeface="Calibri"/>
                <a:sym typeface="Calibri"/>
              </a:rPr>
              <a:t>Dose-Réponse-Temps</a:t>
            </a:r>
            <a:endParaRPr/>
          </a:p>
        </p:txBody>
      </p:sp>
      <p:pic>
        <p:nvPicPr>
          <p:cNvPr id="605" name="Google Shape;605;p34" descr="Taking full advantage of modelling to better assess environmental risk due  to xenobiotics | bioRxiv"/>
          <p:cNvPicPr preferRelativeResize="0"/>
          <p:nvPr/>
        </p:nvPicPr>
        <p:blipFill rotWithShape="1">
          <a:blip r:embed="rId3">
            <a:alphaModFix/>
          </a:blip>
          <a:srcRect/>
          <a:stretch/>
        </p:blipFill>
        <p:spPr>
          <a:xfrm>
            <a:off x="766037" y="2082038"/>
            <a:ext cx="10178187" cy="4015613"/>
          </a:xfrm>
          <a:prstGeom prst="rect">
            <a:avLst/>
          </a:prstGeom>
          <a:noFill/>
          <a:ln>
            <a:noFill/>
          </a:ln>
        </p:spPr>
      </p:pic>
      <p:sp>
        <p:nvSpPr>
          <p:cNvPr id="5" name="Google Shape;508;p6">
            <a:extLst>
              <a:ext uri="{FF2B5EF4-FFF2-40B4-BE49-F238E27FC236}">
                <a16:creationId xmlns:a16="http://schemas.microsoft.com/office/drawing/2014/main" id="{F2B72BD2-B072-4FAB-8B55-05CC375F813C}"/>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5"/>
          <p:cNvSpPr txBox="1"/>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3200">
                <a:solidFill>
                  <a:schemeClr val="dk1"/>
                </a:solidFill>
                <a:latin typeface="Helvetica Neue"/>
                <a:ea typeface="Helvetica Neue"/>
                <a:cs typeface="Helvetica Neue"/>
                <a:sym typeface="Helvetica Neue"/>
              </a:rPr>
              <a:t>Les modèles en (éco)toxicologie : TK-TD</a:t>
            </a:r>
            <a:endParaRPr sz="3200">
              <a:solidFill>
                <a:schemeClr val="dk1"/>
              </a:solidFill>
              <a:latin typeface="Helvetica Neue"/>
              <a:ea typeface="Helvetica Neue"/>
              <a:cs typeface="Helvetica Neue"/>
              <a:sym typeface="Helvetica Neue"/>
            </a:endParaRPr>
          </a:p>
        </p:txBody>
      </p:sp>
      <p:sp>
        <p:nvSpPr>
          <p:cNvPr id="611" name="Google Shape;611;p35"/>
          <p:cNvSpPr txBox="1"/>
          <p:nvPr/>
        </p:nvSpPr>
        <p:spPr>
          <a:xfrm>
            <a:off x="617917" y="1104238"/>
            <a:ext cx="10573958" cy="46166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0070C0"/>
              </a:buClr>
              <a:buSzPts val="2400"/>
              <a:buFont typeface="Noto Sans Symbols"/>
              <a:buChar char="⮚"/>
            </a:pPr>
            <a:r>
              <a:rPr lang="fr-FR" sz="2400">
                <a:solidFill>
                  <a:srgbClr val="0070C0"/>
                </a:solidFill>
                <a:latin typeface="Calibri"/>
                <a:ea typeface="Calibri"/>
                <a:cs typeface="Calibri"/>
                <a:sym typeface="Calibri"/>
              </a:rPr>
              <a:t>GUTS – General unified threshold model of survival</a:t>
            </a:r>
            <a:endParaRPr sz="2400">
              <a:solidFill>
                <a:srgbClr val="0070C0"/>
              </a:solidFill>
              <a:latin typeface="Calibri"/>
              <a:ea typeface="Calibri"/>
              <a:cs typeface="Calibri"/>
              <a:sym typeface="Calibri"/>
            </a:endParaRPr>
          </a:p>
        </p:txBody>
      </p:sp>
      <p:pic>
        <p:nvPicPr>
          <p:cNvPr id="612" name="Google Shape;612;p35"/>
          <p:cNvPicPr preferRelativeResize="0"/>
          <p:nvPr/>
        </p:nvPicPr>
        <p:blipFill rotWithShape="1">
          <a:blip r:embed="rId3">
            <a:alphaModFix/>
          </a:blip>
          <a:srcRect/>
          <a:stretch/>
        </p:blipFill>
        <p:spPr>
          <a:xfrm>
            <a:off x="284975" y="1801308"/>
            <a:ext cx="5619921" cy="2051066"/>
          </a:xfrm>
          <a:prstGeom prst="rect">
            <a:avLst/>
          </a:prstGeom>
          <a:noFill/>
          <a:ln>
            <a:noFill/>
          </a:ln>
        </p:spPr>
      </p:pic>
      <p:pic>
        <p:nvPicPr>
          <p:cNvPr id="613" name="Google Shape;613;p35"/>
          <p:cNvPicPr preferRelativeResize="0"/>
          <p:nvPr/>
        </p:nvPicPr>
        <p:blipFill rotWithShape="1">
          <a:blip r:embed="rId4">
            <a:alphaModFix/>
          </a:blip>
          <a:srcRect/>
          <a:stretch/>
        </p:blipFill>
        <p:spPr>
          <a:xfrm>
            <a:off x="6868047" y="2356302"/>
            <a:ext cx="4633968" cy="3309977"/>
          </a:xfrm>
          <a:prstGeom prst="rect">
            <a:avLst/>
          </a:prstGeom>
          <a:noFill/>
          <a:ln>
            <a:noFill/>
          </a:ln>
        </p:spPr>
      </p:pic>
      <p:sp>
        <p:nvSpPr>
          <p:cNvPr id="614" name="Google Shape;614;p35"/>
          <p:cNvSpPr/>
          <p:nvPr/>
        </p:nvSpPr>
        <p:spPr>
          <a:xfrm>
            <a:off x="7097917" y="1750217"/>
            <a:ext cx="6744832" cy="892552"/>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2600"/>
              <a:buFont typeface="Arial"/>
              <a:buNone/>
            </a:pPr>
            <a:r>
              <a:rPr lang="fr-FR" sz="2600" b="1" i="0" u="none" strike="noStrike" cap="none">
                <a:solidFill>
                  <a:srgbClr val="000000"/>
                </a:solidFill>
                <a:latin typeface="Arial"/>
                <a:ea typeface="Arial"/>
                <a:cs typeface="Arial"/>
                <a:sym typeface="Arial"/>
              </a:rPr>
              <a:t>Tutorial for MOSAIC</a:t>
            </a:r>
            <a:r>
              <a:rPr lang="fr-FR" sz="2000" b="0" i="0" u="none" strike="noStrike" cap="none">
                <a:solidFill>
                  <a:srgbClr val="000000"/>
                </a:solidFill>
                <a:latin typeface="Arial"/>
                <a:ea typeface="Arial"/>
                <a:cs typeface="Arial"/>
                <a:sym typeface="Arial"/>
              </a:rPr>
              <a:t>GUTS−fit</a:t>
            </a:r>
            <a:endParaRPr sz="26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800"/>
              <a:buFont typeface="Arial"/>
              <a:buNone/>
            </a:pPr>
            <a:br>
              <a:rPr lang="fr-FR" sz="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615" name="Google Shape;615;p35"/>
          <p:cNvPicPr preferRelativeResize="0"/>
          <p:nvPr/>
        </p:nvPicPr>
        <p:blipFill rotWithShape="1">
          <a:blip r:embed="rId5">
            <a:alphaModFix/>
          </a:blip>
          <a:srcRect/>
          <a:stretch/>
        </p:blipFill>
        <p:spPr>
          <a:xfrm>
            <a:off x="246365" y="4125575"/>
            <a:ext cx="4633093" cy="929523"/>
          </a:xfrm>
          <a:prstGeom prst="rect">
            <a:avLst/>
          </a:prstGeom>
          <a:noFill/>
          <a:ln>
            <a:noFill/>
          </a:ln>
        </p:spPr>
      </p:pic>
      <p:pic>
        <p:nvPicPr>
          <p:cNvPr id="616" name="Google Shape;616;p35"/>
          <p:cNvPicPr preferRelativeResize="0"/>
          <p:nvPr/>
        </p:nvPicPr>
        <p:blipFill rotWithShape="1">
          <a:blip r:embed="rId6">
            <a:alphaModFix/>
          </a:blip>
          <a:srcRect b="71339"/>
          <a:stretch/>
        </p:blipFill>
        <p:spPr>
          <a:xfrm>
            <a:off x="255898" y="5409481"/>
            <a:ext cx="4225687" cy="863633"/>
          </a:xfrm>
          <a:prstGeom prst="rect">
            <a:avLst/>
          </a:prstGeom>
          <a:noFill/>
          <a:ln>
            <a:noFill/>
          </a:ln>
        </p:spPr>
      </p:pic>
      <p:pic>
        <p:nvPicPr>
          <p:cNvPr id="617" name="Google Shape;617;p35"/>
          <p:cNvPicPr preferRelativeResize="0"/>
          <p:nvPr/>
        </p:nvPicPr>
        <p:blipFill rotWithShape="1">
          <a:blip r:embed="rId6">
            <a:alphaModFix/>
          </a:blip>
          <a:srcRect l="2936" t="35038" r="31086" b="-2360"/>
          <a:stretch/>
        </p:blipFill>
        <p:spPr>
          <a:xfrm>
            <a:off x="4692001" y="5409481"/>
            <a:ext cx="1965629" cy="1430215"/>
          </a:xfrm>
          <a:prstGeom prst="rect">
            <a:avLst/>
          </a:prstGeom>
          <a:noFill/>
          <a:ln>
            <a:noFill/>
          </a:ln>
        </p:spPr>
      </p:pic>
      <p:pic>
        <p:nvPicPr>
          <p:cNvPr id="618" name="Google Shape;618;p35"/>
          <p:cNvPicPr preferRelativeResize="0"/>
          <p:nvPr/>
        </p:nvPicPr>
        <p:blipFill rotWithShape="1">
          <a:blip r:embed="rId7">
            <a:alphaModFix/>
          </a:blip>
          <a:srcRect/>
          <a:stretch/>
        </p:blipFill>
        <p:spPr>
          <a:xfrm>
            <a:off x="4748852" y="4087779"/>
            <a:ext cx="1637620" cy="1378708"/>
          </a:xfrm>
          <a:prstGeom prst="rect">
            <a:avLst/>
          </a:prstGeom>
          <a:noFill/>
          <a:ln>
            <a:noFill/>
          </a:ln>
        </p:spPr>
      </p:pic>
      <p:sp>
        <p:nvSpPr>
          <p:cNvPr id="11" name="Google Shape;508;p6">
            <a:extLst>
              <a:ext uri="{FF2B5EF4-FFF2-40B4-BE49-F238E27FC236}">
                <a16:creationId xmlns:a16="http://schemas.microsoft.com/office/drawing/2014/main" id="{946180DD-3BD0-4040-B89B-1B49D5C475BE}"/>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6"/>
          <p:cNvSpPr txBox="1"/>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3200"/>
              <a:buFont typeface="Helvetica Neue"/>
              <a:buNone/>
            </a:pPr>
            <a:r>
              <a:rPr lang="fr-FR" sz="3200">
                <a:solidFill>
                  <a:schemeClr val="dk1"/>
                </a:solidFill>
                <a:latin typeface="Helvetica Neue"/>
                <a:ea typeface="Helvetica Neue"/>
                <a:cs typeface="Helvetica Neue"/>
                <a:sym typeface="Helvetica Neue"/>
              </a:rPr>
              <a:t>Les modèles en (éco)toxicologie : TK-TD</a:t>
            </a:r>
            <a:endParaRPr sz="3200">
              <a:solidFill>
                <a:schemeClr val="dk1"/>
              </a:solidFill>
              <a:latin typeface="Helvetica Neue"/>
              <a:ea typeface="Helvetica Neue"/>
              <a:cs typeface="Helvetica Neue"/>
              <a:sym typeface="Helvetica Neue"/>
            </a:endParaRPr>
          </a:p>
        </p:txBody>
      </p:sp>
      <p:sp>
        <p:nvSpPr>
          <p:cNvPr id="624" name="Google Shape;624;p36"/>
          <p:cNvSpPr txBox="1"/>
          <p:nvPr/>
        </p:nvSpPr>
        <p:spPr>
          <a:xfrm>
            <a:off x="617917" y="1104238"/>
            <a:ext cx="10573958" cy="584775"/>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rgbClr val="0070C0"/>
              </a:buClr>
              <a:buSzPts val="3200"/>
              <a:buFont typeface="Noto Sans Symbols"/>
              <a:buChar char="⮚"/>
            </a:pPr>
            <a:r>
              <a:rPr lang="fr-FR" sz="3200">
                <a:solidFill>
                  <a:srgbClr val="0070C0"/>
                </a:solidFill>
                <a:latin typeface="Calibri"/>
                <a:ea typeface="Calibri"/>
                <a:cs typeface="Calibri"/>
                <a:sym typeface="Calibri"/>
              </a:rPr>
              <a:t>Modèle bioénergétique (Théorie DEB et modèle DEBtox)</a:t>
            </a:r>
            <a:endParaRPr/>
          </a:p>
        </p:txBody>
      </p:sp>
      <p:pic>
        <p:nvPicPr>
          <p:cNvPr id="625" name="Google Shape;625;p36"/>
          <p:cNvPicPr preferRelativeResize="0"/>
          <p:nvPr/>
        </p:nvPicPr>
        <p:blipFill rotWithShape="1">
          <a:blip r:embed="rId3">
            <a:alphaModFix/>
          </a:blip>
          <a:srcRect/>
          <a:stretch/>
        </p:blipFill>
        <p:spPr>
          <a:xfrm>
            <a:off x="313509" y="2395546"/>
            <a:ext cx="5782491" cy="2476458"/>
          </a:xfrm>
          <a:prstGeom prst="rect">
            <a:avLst/>
          </a:prstGeom>
          <a:noFill/>
          <a:ln>
            <a:noFill/>
          </a:ln>
        </p:spPr>
      </p:pic>
      <p:sp>
        <p:nvSpPr>
          <p:cNvPr id="626" name="Google Shape;626;p36"/>
          <p:cNvSpPr/>
          <p:nvPr/>
        </p:nvSpPr>
        <p:spPr>
          <a:xfrm>
            <a:off x="6601096" y="3005147"/>
            <a:ext cx="5355772" cy="1950727"/>
          </a:xfrm>
          <a:prstGeom prst="rect">
            <a:avLst/>
          </a:prstGeom>
          <a:blipFill rotWithShape="1">
            <a:blip r:embed="rId4">
              <a:alphaModFix/>
            </a:blip>
            <a:stretch>
              <a:fillRect l="-1242" r="-451" b="-5214"/>
            </a:stretch>
          </a:blipFill>
          <a:ln w="38100" cap="flat" cmpd="sng">
            <a:solidFill>
              <a:srgbClr val="7A9EB9"/>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fr-FR" sz="1800">
                <a:latin typeface="Calibri"/>
                <a:ea typeface="Calibri"/>
                <a:cs typeface="Calibri"/>
                <a:sym typeface="Calibri"/>
              </a:rPr>
              <a:t> </a:t>
            </a:r>
            <a:endParaRPr/>
          </a:p>
        </p:txBody>
      </p:sp>
      <p:sp>
        <p:nvSpPr>
          <p:cNvPr id="6" name="Google Shape;508;p6">
            <a:extLst>
              <a:ext uri="{FF2B5EF4-FFF2-40B4-BE49-F238E27FC236}">
                <a16:creationId xmlns:a16="http://schemas.microsoft.com/office/drawing/2014/main" id="{B49942F2-F910-4ACE-B995-53819197B311}"/>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37"/>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Toxicodynamie</a:t>
            </a:r>
            <a:endParaRPr sz="3200">
              <a:latin typeface="Helvetica Neue"/>
              <a:ea typeface="Helvetica Neue"/>
              <a:cs typeface="Helvetica Neue"/>
              <a:sym typeface="Helvetica Neue"/>
            </a:endParaRPr>
          </a:p>
        </p:txBody>
      </p:sp>
      <p:pic>
        <p:nvPicPr>
          <p:cNvPr id="632" name="Google Shape;632;p37"/>
          <p:cNvPicPr preferRelativeResize="0"/>
          <p:nvPr/>
        </p:nvPicPr>
        <p:blipFill rotWithShape="1">
          <a:blip r:embed="rId3">
            <a:alphaModFix/>
          </a:blip>
          <a:srcRect/>
          <a:stretch/>
        </p:blipFill>
        <p:spPr>
          <a:xfrm>
            <a:off x="7343605" y="1159380"/>
            <a:ext cx="4503471" cy="3800255"/>
          </a:xfrm>
          <a:prstGeom prst="rect">
            <a:avLst/>
          </a:prstGeom>
          <a:noFill/>
          <a:ln w="127000" cap="rnd" cmpd="sng">
            <a:solidFill>
              <a:srgbClr val="FFFFFF"/>
            </a:solidFill>
            <a:prstDash val="solid"/>
            <a:round/>
            <a:headEnd type="none" w="sm" len="sm"/>
            <a:tailEnd type="none" w="sm" len="sm"/>
          </a:ln>
          <a:effectLst>
            <a:outerShdw blurRad="76200" dist="95250" dir="10500000" sx="97000" sy="23000" kx="900000" algn="br" rotWithShape="0">
              <a:srgbClr val="000000">
                <a:alpha val="20000"/>
              </a:srgbClr>
            </a:outerShdw>
          </a:effectLst>
        </p:spPr>
      </p:pic>
      <p:sp>
        <p:nvSpPr>
          <p:cNvPr id="633" name="Google Shape;633;p37"/>
          <p:cNvSpPr txBox="1"/>
          <p:nvPr/>
        </p:nvSpPr>
        <p:spPr>
          <a:xfrm>
            <a:off x="602152" y="1012693"/>
            <a:ext cx="8398042" cy="482476"/>
          </a:xfrm>
          <a:prstGeom prst="rect">
            <a:avLst/>
          </a:prstGeom>
          <a:noFill/>
          <a:ln>
            <a:noFill/>
          </a:ln>
        </p:spPr>
        <p:txBody>
          <a:bodyPr spcFirstLastPara="1" wrap="square" lIns="93750" tIns="46875" rIns="93750" bIns="46875" anchor="ctr" anchorCtr="0">
            <a:spAutoFit/>
          </a:bodyPr>
          <a:lstStyle/>
          <a:p>
            <a:pPr marL="0" marR="0" lvl="0" indent="0" algn="l" rtl="0">
              <a:lnSpc>
                <a:spcPct val="90000"/>
              </a:lnSpc>
              <a:spcBef>
                <a:spcPts val="0"/>
              </a:spcBef>
              <a:spcAft>
                <a:spcPts val="0"/>
              </a:spcAft>
              <a:buClr>
                <a:srgbClr val="0070C0"/>
              </a:buClr>
              <a:buSzPts val="2800"/>
              <a:buFont typeface="Arial"/>
              <a:buNone/>
            </a:pPr>
            <a:r>
              <a:rPr lang="fr-FR" sz="2800">
                <a:solidFill>
                  <a:srgbClr val="0070C0"/>
                </a:solidFill>
                <a:latin typeface="Arial"/>
                <a:ea typeface="Arial"/>
                <a:cs typeface="Arial"/>
                <a:sym typeface="Arial"/>
              </a:rPr>
              <a:t>Modèle dynamique de population</a:t>
            </a:r>
            <a:endParaRPr/>
          </a:p>
        </p:txBody>
      </p:sp>
      <p:sp>
        <p:nvSpPr>
          <p:cNvPr id="634" name="Google Shape;634;p37"/>
          <p:cNvSpPr/>
          <p:nvPr/>
        </p:nvSpPr>
        <p:spPr>
          <a:xfrm>
            <a:off x="321165" y="3904593"/>
            <a:ext cx="6746385" cy="2285201"/>
          </a:xfrm>
          <a:prstGeom prst="rect">
            <a:avLst/>
          </a:prstGeom>
          <a:noFill/>
          <a:ln>
            <a:noFill/>
          </a:ln>
        </p:spPr>
        <p:txBody>
          <a:bodyPr spcFirstLastPara="1" wrap="square" lIns="91425" tIns="45700" rIns="91425" bIns="45700" anchor="t" anchorCtr="0">
            <a:spAutoFit/>
          </a:bodyPr>
          <a:lstStyle/>
          <a:p>
            <a:pPr marL="363538" marR="0" lvl="0" indent="-363538" algn="l" rtl="0">
              <a:spcBef>
                <a:spcPts val="0"/>
              </a:spcBef>
              <a:spcAft>
                <a:spcPts val="0"/>
              </a:spcAft>
              <a:buClr>
                <a:srgbClr val="003399"/>
              </a:buClr>
              <a:buSzPts val="2000"/>
              <a:buFont typeface="Noto Sans Symbols"/>
              <a:buChar char="❑"/>
            </a:pPr>
            <a:r>
              <a:rPr lang="fr-FR" sz="2000" dirty="0">
                <a:solidFill>
                  <a:srgbClr val="000099"/>
                </a:solidFill>
                <a:latin typeface="Calibri"/>
                <a:ea typeface="Calibri"/>
                <a:cs typeface="Calibri"/>
                <a:sym typeface="Calibri"/>
              </a:rPr>
              <a:t>Par rapport aux méthodes descriptives et/ou strictement statistiques : </a:t>
            </a:r>
            <a:endParaRPr dirty="0"/>
          </a:p>
          <a:p>
            <a:pPr marL="820738" marR="0" lvl="1" indent="-363538" algn="l" rtl="0">
              <a:spcBef>
                <a:spcPts val="900"/>
              </a:spcBef>
              <a:spcAft>
                <a:spcPts val="0"/>
              </a:spcAft>
              <a:buClr>
                <a:srgbClr val="00B050"/>
              </a:buClr>
              <a:buSzPts val="2000"/>
              <a:buFont typeface="Lucida Sans"/>
              <a:buChar char="–"/>
            </a:pPr>
            <a:r>
              <a:rPr lang="fr-FR" sz="2000" b="0" i="0" u="none" strike="noStrike" cap="none" dirty="0">
                <a:solidFill>
                  <a:schemeClr val="dk1"/>
                </a:solidFill>
                <a:latin typeface="Calibri"/>
                <a:ea typeface="Calibri"/>
                <a:cs typeface="Calibri"/>
                <a:sym typeface="Calibri"/>
              </a:rPr>
              <a:t>Tester différents scénarios et hypothèses</a:t>
            </a:r>
            <a:endParaRPr dirty="0"/>
          </a:p>
          <a:p>
            <a:pPr marL="820738" marR="0" lvl="1" indent="-363538" algn="l" rtl="0">
              <a:spcBef>
                <a:spcPts val="900"/>
              </a:spcBef>
              <a:spcAft>
                <a:spcPts val="0"/>
              </a:spcAft>
              <a:buClr>
                <a:srgbClr val="00B050"/>
              </a:buClr>
              <a:buSzPts val="2000"/>
              <a:buFont typeface="Lucida Sans"/>
              <a:buChar char="–"/>
            </a:pPr>
            <a:r>
              <a:rPr lang="fr-FR" sz="2000" b="0" i="0" u="none" strike="noStrike" cap="none" dirty="0">
                <a:solidFill>
                  <a:schemeClr val="dk1"/>
                </a:solidFill>
                <a:latin typeface="Calibri"/>
                <a:ea typeface="Calibri"/>
                <a:cs typeface="Calibri"/>
                <a:sym typeface="Calibri"/>
              </a:rPr>
              <a:t>Prédire les conséquences des effets dans différents états écologiques</a:t>
            </a:r>
            <a:endParaRPr dirty="0"/>
          </a:p>
          <a:p>
            <a:pPr marL="820738" marR="0" lvl="1" indent="-363538" algn="l" rtl="0">
              <a:spcBef>
                <a:spcPts val="900"/>
              </a:spcBef>
              <a:spcAft>
                <a:spcPts val="0"/>
              </a:spcAft>
              <a:buClr>
                <a:srgbClr val="00B050"/>
              </a:buClr>
              <a:buSzPts val="2000"/>
              <a:buFont typeface="Lucida Sans"/>
              <a:buChar char="–"/>
            </a:pPr>
            <a:r>
              <a:rPr lang="fr-FR" sz="2000" b="0" i="0" u="none" strike="noStrike" cap="none" dirty="0">
                <a:solidFill>
                  <a:schemeClr val="dk1"/>
                </a:solidFill>
                <a:latin typeface="Calibri"/>
                <a:ea typeface="Calibri"/>
                <a:cs typeface="Calibri"/>
                <a:sym typeface="Calibri"/>
              </a:rPr>
              <a:t>Identifier les variables biologiques les plus pertinentes</a:t>
            </a:r>
            <a:endParaRPr dirty="0"/>
          </a:p>
        </p:txBody>
      </p:sp>
      <p:sp>
        <p:nvSpPr>
          <p:cNvPr id="635" name="Google Shape;635;p37"/>
          <p:cNvSpPr/>
          <p:nvPr/>
        </p:nvSpPr>
        <p:spPr>
          <a:xfrm>
            <a:off x="306877" y="1558268"/>
            <a:ext cx="6484225" cy="2285241"/>
          </a:xfrm>
          <a:prstGeom prst="rect">
            <a:avLst/>
          </a:prstGeom>
          <a:noFill/>
          <a:ln>
            <a:noFill/>
          </a:ln>
        </p:spPr>
        <p:txBody>
          <a:bodyPr spcFirstLastPara="1" wrap="square" lIns="91425" tIns="45700" rIns="91425" bIns="45700" anchor="t" anchorCtr="0">
            <a:spAutoFit/>
          </a:bodyPr>
          <a:lstStyle/>
          <a:p>
            <a:pPr marL="363538" marR="0" lvl="0" indent="-363538" algn="l" rtl="0">
              <a:spcBef>
                <a:spcPts val="0"/>
              </a:spcBef>
              <a:spcAft>
                <a:spcPts val="0"/>
              </a:spcAft>
              <a:buClr>
                <a:srgbClr val="003399"/>
              </a:buClr>
              <a:buSzPts val="2000"/>
              <a:buFont typeface="Noto Sans Symbols"/>
              <a:buChar char="❑"/>
            </a:pPr>
            <a:r>
              <a:rPr lang="fr-FR" sz="2000">
                <a:solidFill>
                  <a:srgbClr val="000099"/>
                </a:solidFill>
                <a:latin typeface="Calibri"/>
                <a:ea typeface="Calibri"/>
                <a:cs typeface="Calibri"/>
                <a:sym typeface="Calibri"/>
              </a:rPr>
              <a:t>La modélisation permet d’établir le lien entre différentes échelles : </a:t>
            </a:r>
            <a:endParaRPr/>
          </a:p>
          <a:p>
            <a:pPr marL="820738" marR="0" lvl="1" indent="-363538" algn="l" rtl="0">
              <a:spcBef>
                <a:spcPts val="900"/>
              </a:spcBef>
              <a:spcAft>
                <a:spcPts val="0"/>
              </a:spcAft>
              <a:buClr>
                <a:srgbClr val="00B050"/>
              </a:buClr>
              <a:buSzPts val="2000"/>
              <a:buFont typeface="Lucida Sans"/>
              <a:buChar char="–"/>
            </a:pPr>
            <a:r>
              <a:rPr lang="fr-FR" sz="2000" b="0" i="0" u="none" strike="noStrike" cap="none">
                <a:solidFill>
                  <a:schemeClr val="dk1"/>
                </a:solidFill>
                <a:latin typeface="Calibri"/>
                <a:ea typeface="Calibri"/>
                <a:cs typeface="Calibri"/>
                <a:sym typeface="Calibri"/>
              </a:rPr>
              <a:t>L’échelle de mesure (individu)</a:t>
            </a:r>
            <a:endParaRPr/>
          </a:p>
          <a:p>
            <a:pPr marL="820738" marR="0" lvl="1" indent="-363538" algn="l" rtl="0">
              <a:spcBef>
                <a:spcPts val="900"/>
              </a:spcBef>
              <a:spcAft>
                <a:spcPts val="0"/>
              </a:spcAft>
              <a:buClr>
                <a:srgbClr val="00B050"/>
              </a:buClr>
              <a:buSzPts val="2000"/>
              <a:buFont typeface="Lucida Sans"/>
              <a:buChar char="–"/>
            </a:pPr>
            <a:r>
              <a:rPr lang="fr-FR" sz="2000" b="0" i="0" u="none" strike="noStrike" cap="none">
                <a:solidFill>
                  <a:schemeClr val="dk1"/>
                </a:solidFill>
                <a:latin typeface="Calibri"/>
                <a:ea typeface="Calibri"/>
                <a:cs typeface="Calibri"/>
                <a:sym typeface="Calibri"/>
              </a:rPr>
              <a:t>L’échelle de pertinence protectrice (population)</a:t>
            </a:r>
            <a:endParaRPr/>
          </a:p>
          <a:p>
            <a:pPr marL="820738" marR="0" lvl="1" indent="-363538" algn="l" rtl="0">
              <a:spcBef>
                <a:spcPts val="900"/>
              </a:spcBef>
              <a:spcAft>
                <a:spcPts val="0"/>
              </a:spcAft>
              <a:buClr>
                <a:srgbClr val="00B050"/>
              </a:buClr>
              <a:buSzPts val="2000"/>
              <a:buFont typeface="Lucida Sans"/>
              <a:buChar char="–"/>
            </a:pPr>
            <a:r>
              <a:rPr lang="fr-FR" sz="2000" b="0" i="0" u="none" strike="noStrike" cap="none">
                <a:solidFill>
                  <a:schemeClr val="dk1"/>
                </a:solidFill>
                <a:latin typeface="Calibri"/>
                <a:ea typeface="Calibri"/>
                <a:cs typeface="Calibri"/>
                <a:sym typeface="Calibri"/>
              </a:rPr>
              <a:t>L’échelle de pertinence toxicologique (système endocrinien + dynamique énergétique)</a:t>
            </a:r>
            <a:endParaRPr/>
          </a:p>
        </p:txBody>
      </p:sp>
      <p:sp>
        <p:nvSpPr>
          <p:cNvPr id="636" name="Google Shape;636;p37"/>
          <p:cNvSpPr txBox="1"/>
          <p:nvPr/>
        </p:nvSpPr>
        <p:spPr>
          <a:xfrm>
            <a:off x="7067550" y="5625616"/>
            <a:ext cx="5055582" cy="1017844"/>
          </a:xfrm>
          <a:prstGeom prst="rect">
            <a:avLst/>
          </a:prstGeom>
          <a:noFill/>
          <a:ln>
            <a:noFill/>
          </a:ln>
        </p:spPr>
        <p:txBody>
          <a:bodyPr spcFirstLastPara="1" wrap="square" lIns="90000" tIns="46800" rIns="90000" bIns="46800" anchor="t" anchorCtr="0">
            <a:spAutoFit/>
          </a:bodyPr>
          <a:lstStyle/>
          <a:p>
            <a:pPr marL="271463" marR="0" lvl="0" indent="-271463" algn="l" rtl="0">
              <a:spcBef>
                <a:spcPts val="0"/>
              </a:spcBef>
              <a:spcAft>
                <a:spcPts val="0"/>
              </a:spcAft>
              <a:buNone/>
            </a:pPr>
            <a:r>
              <a:rPr lang="fr-FR" sz="2000">
                <a:solidFill>
                  <a:srgbClr val="00B050"/>
                </a:solidFill>
                <a:latin typeface="Calibri"/>
                <a:ea typeface="Calibri"/>
                <a:cs typeface="Calibri"/>
                <a:sym typeface="Calibri"/>
              </a:rPr>
              <a:t>⇨ </a:t>
            </a:r>
            <a:r>
              <a:rPr lang="fr-FR" sz="2000">
                <a:solidFill>
                  <a:srgbClr val="000099"/>
                </a:solidFill>
                <a:latin typeface="Calibri"/>
                <a:ea typeface="Calibri"/>
                <a:cs typeface="Calibri"/>
                <a:sym typeface="Calibri"/>
              </a:rPr>
              <a:t>Prédire par simulation les effets de polluants sur les populations à partir des effets mesurés sur les individus</a:t>
            </a:r>
            <a:endParaRPr sz="2000">
              <a:solidFill>
                <a:srgbClr val="000099"/>
              </a:solidFill>
              <a:latin typeface="Calibri"/>
              <a:ea typeface="Calibri"/>
              <a:cs typeface="Calibri"/>
              <a:sym typeface="Calibri"/>
            </a:endParaRPr>
          </a:p>
        </p:txBody>
      </p:sp>
      <p:sp>
        <p:nvSpPr>
          <p:cNvPr id="8" name="Google Shape;508;p6">
            <a:extLst>
              <a:ext uri="{FF2B5EF4-FFF2-40B4-BE49-F238E27FC236}">
                <a16:creationId xmlns:a16="http://schemas.microsoft.com/office/drawing/2014/main" id="{38098CC6-3069-49AF-8A35-021ECF2C16D7}"/>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25</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38"/>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Toxicodynamie</a:t>
            </a:r>
            <a:endParaRPr sz="3200">
              <a:latin typeface="Helvetica Neue"/>
              <a:ea typeface="Helvetica Neue"/>
              <a:cs typeface="Helvetica Neue"/>
              <a:sym typeface="Helvetica Neue"/>
            </a:endParaRPr>
          </a:p>
        </p:txBody>
      </p:sp>
      <p:sp>
        <p:nvSpPr>
          <p:cNvPr id="642" name="Google Shape;642;p38"/>
          <p:cNvSpPr txBox="1"/>
          <p:nvPr/>
        </p:nvSpPr>
        <p:spPr>
          <a:xfrm>
            <a:off x="610464" y="1040393"/>
            <a:ext cx="10422899" cy="427076"/>
          </a:xfrm>
          <a:prstGeom prst="rect">
            <a:avLst/>
          </a:prstGeom>
          <a:noFill/>
          <a:ln>
            <a:noFill/>
          </a:ln>
        </p:spPr>
        <p:txBody>
          <a:bodyPr spcFirstLastPara="1" wrap="square" lIns="93750" tIns="46875" rIns="93750" bIns="46875" anchor="ctr" anchorCtr="0">
            <a:spAutoFit/>
          </a:bodyPr>
          <a:lstStyle/>
          <a:p>
            <a:pPr marL="0" marR="0" lvl="0" indent="0" algn="l" rtl="0">
              <a:lnSpc>
                <a:spcPct val="90000"/>
              </a:lnSpc>
              <a:spcBef>
                <a:spcPts val="0"/>
              </a:spcBef>
              <a:spcAft>
                <a:spcPts val="0"/>
              </a:spcAft>
              <a:buClr>
                <a:srgbClr val="0070C0"/>
              </a:buClr>
              <a:buSzPts val="2400"/>
              <a:buFont typeface="Helvetica Neue"/>
              <a:buNone/>
            </a:pPr>
            <a:r>
              <a:rPr lang="fr-FR" sz="2400" b="0" i="0" u="none" strike="noStrike">
                <a:solidFill>
                  <a:srgbClr val="0070C0"/>
                </a:solidFill>
                <a:latin typeface="Helvetica Neue"/>
                <a:ea typeface="Helvetica Neue"/>
                <a:cs typeface="Helvetica Neue"/>
                <a:sym typeface="Helvetica Neue"/>
              </a:rPr>
              <a:t>Multi-species</a:t>
            </a:r>
            <a:r>
              <a:rPr lang="fr-FR" sz="2400">
                <a:solidFill>
                  <a:srgbClr val="0070C0"/>
                </a:solidFill>
                <a:latin typeface="Helvetica Neue"/>
                <a:ea typeface="Helvetica Neue"/>
                <a:cs typeface="Helvetica Neue"/>
                <a:sym typeface="Helvetica Neue"/>
              </a:rPr>
              <a:t> and</a:t>
            </a:r>
            <a:r>
              <a:rPr lang="fr-FR" sz="2400" b="0" i="0" u="none" strike="noStrike">
                <a:solidFill>
                  <a:srgbClr val="0070C0"/>
                </a:solidFill>
                <a:latin typeface="Helvetica Neue"/>
                <a:ea typeface="Helvetica Neue"/>
                <a:cs typeface="Helvetica Neue"/>
                <a:sym typeface="Helvetica Neue"/>
              </a:rPr>
              <a:t> landscape.</a:t>
            </a:r>
            <a:endParaRPr sz="2400">
              <a:solidFill>
                <a:srgbClr val="0070C0"/>
              </a:solidFill>
              <a:latin typeface="Helvetica Neue"/>
              <a:ea typeface="Helvetica Neue"/>
              <a:cs typeface="Helvetica Neue"/>
              <a:sym typeface="Helvetica Neue"/>
            </a:endParaRPr>
          </a:p>
        </p:txBody>
      </p:sp>
      <p:sp>
        <p:nvSpPr>
          <p:cNvPr id="643" name="Google Shape;643;p38"/>
          <p:cNvSpPr txBox="1"/>
          <p:nvPr/>
        </p:nvSpPr>
        <p:spPr>
          <a:xfrm>
            <a:off x="425482" y="1595021"/>
            <a:ext cx="11341033" cy="30469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 Species sensitivity distribution (SSD)</a:t>
            </a:r>
            <a:endParaRPr/>
          </a:p>
          <a:p>
            <a:pPr marL="285750" marR="0" lvl="0" indent="-133350" algn="l" rtl="0">
              <a:spcBef>
                <a:spcPts val="0"/>
              </a:spcBef>
              <a:spcAft>
                <a:spcPts val="0"/>
              </a:spcAft>
              <a:buClr>
                <a:schemeClr val="dk1"/>
              </a:buClr>
              <a:buSzPts val="2400"/>
              <a:buFont typeface="Noto Sans Symbols"/>
              <a:buNone/>
            </a:pPr>
            <a:endParaRPr sz="24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chemeClr val="dk1"/>
              </a:buClr>
              <a:buSzPts val="2400"/>
              <a:buFont typeface="Noto Sans Symbols"/>
              <a:buNone/>
            </a:pPr>
            <a:endParaRPr sz="24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chemeClr val="dk1"/>
              </a:buClr>
              <a:buSzPts val="2400"/>
              <a:buFont typeface="Noto Sans Symbols"/>
              <a:buNone/>
            </a:pPr>
            <a:endParaRPr sz="24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chemeClr val="dk1"/>
              </a:buClr>
              <a:buSzPts val="2400"/>
              <a:buFont typeface="Noto Sans Symbols"/>
              <a:buNone/>
            </a:pPr>
            <a:endParaRPr sz="24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chemeClr val="dk1"/>
              </a:buClr>
              <a:buSzPts val="2400"/>
              <a:buFont typeface="Noto Sans Symbols"/>
              <a:buNone/>
            </a:pPr>
            <a:endParaRPr sz="24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chemeClr val="dk1"/>
              </a:buClr>
              <a:buSzPts val="2400"/>
              <a:buFont typeface="Noto Sans Symbols"/>
              <a:buNone/>
            </a:pPr>
            <a:endParaRPr sz="240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2400">
              <a:solidFill>
                <a:schemeClr val="dk1"/>
              </a:solidFill>
              <a:latin typeface="Helvetica Neue"/>
              <a:ea typeface="Helvetica Neue"/>
              <a:cs typeface="Helvetica Neue"/>
              <a:sym typeface="Helvetica Neue"/>
            </a:endParaRPr>
          </a:p>
        </p:txBody>
      </p:sp>
      <p:pic>
        <p:nvPicPr>
          <p:cNvPr id="644" name="Google Shape;644;p38"/>
          <p:cNvPicPr preferRelativeResize="0"/>
          <p:nvPr/>
        </p:nvPicPr>
        <p:blipFill rotWithShape="1">
          <a:blip r:embed="rId3">
            <a:alphaModFix/>
          </a:blip>
          <a:srcRect/>
          <a:stretch/>
        </p:blipFill>
        <p:spPr>
          <a:xfrm>
            <a:off x="6542116" y="1379913"/>
            <a:ext cx="5413162" cy="3448639"/>
          </a:xfrm>
          <a:prstGeom prst="rect">
            <a:avLst/>
          </a:prstGeom>
          <a:noFill/>
          <a:ln>
            <a:noFill/>
          </a:ln>
        </p:spPr>
      </p:pic>
      <p:sp>
        <p:nvSpPr>
          <p:cNvPr id="645" name="Google Shape;645;p38"/>
          <p:cNvSpPr txBox="1"/>
          <p:nvPr/>
        </p:nvSpPr>
        <p:spPr>
          <a:xfrm>
            <a:off x="425482" y="2351277"/>
            <a:ext cx="6281624" cy="3631723"/>
          </a:xfrm>
          <a:prstGeom prst="rect">
            <a:avLst/>
          </a:prstGeom>
          <a:noFill/>
          <a:ln>
            <a:noFill/>
          </a:ln>
        </p:spPr>
        <p:txBody>
          <a:bodyPr spcFirstLastPara="1" wrap="square" lIns="91425" tIns="45700" rIns="91425" bIns="45700" anchor="t" anchorCtr="0">
            <a:spAutoFit/>
          </a:bodyPr>
          <a:lstStyle/>
          <a:p>
            <a:pPr marL="0" marR="0" lvl="0" indent="-127000" algn="l" rtl="0">
              <a:spcBef>
                <a:spcPts val="0"/>
              </a:spcBef>
              <a:spcAft>
                <a:spcPts val="0"/>
              </a:spcAft>
              <a:buClr>
                <a:schemeClr val="dk1"/>
              </a:buClr>
              <a:buSzPts val="2000"/>
              <a:buFont typeface="Noto Sans Symbols"/>
              <a:buChar char="▪"/>
            </a:pPr>
            <a:r>
              <a:rPr lang="fr-FR" sz="2000" dirty="0">
                <a:solidFill>
                  <a:schemeClr val="dk1"/>
                </a:solidFill>
                <a:latin typeface="Helvetica Neue"/>
                <a:ea typeface="Helvetica Neue"/>
                <a:cs typeface="Helvetica Neue"/>
                <a:sym typeface="Helvetica Neue"/>
              </a:rPr>
              <a:t>Les approches SSD visent à rendre compte des différences de sensibilités entre les espèces en estimant la distribution d’un paramètre de toxicité au sein d’une communauté.</a:t>
            </a:r>
            <a:endParaRPr dirty="0"/>
          </a:p>
          <a:p>
            <a:pPr marL="0" marR="0" lvl="0" indent="-127000" algn="l" rtl="0">
              <a:spcBef>
                <a:spcPts val="1200"/>
              </a:spcBef>
              <a:spcAft>
                <a:spcPts val="0"/>
              </a:spcAft>
              <a:buClr>
                <a:schemeClr val="dk1"/>
              </a:buClr>
              <a:buSzPts val="2000"/>
              <a:buFont typeface="Noto Sans Symbols"/>
              <a:buChar char="▪"/>
            </a:pPr>
            <a:r>
              <a:rPr lang="fr-FR" sz="2000" dirty="0">
                <a:solidFill>
                  <a:schemeClr val="dk1"/>
                </a:solidFill>
                <a:latin typeface="Helvetica Neue"/>
                <a:ea typeface="Helvetica Neue"/>
                <a:cs typeface="Helvetica Neue"/>
                <a:sym typeface="Helvetica Neue"/>
              </a:rPr>
              <a:t>Les approches habituelles pêchent sur deux points :</a:t>
            </a:r>
            <a:endParaRPr dirty="0"/>
          </a:p>
          <a:p>
            <a:pPr marL="457200" marR="0" lvl="1" indent="-127000" algn="l" rtl="0">
              <a:spcBef>
                <a:spcPts val="1200"/>
              </a:spcBef>
              <a:spcAft>
                <a:spcPts val="0"/>
              </a:spcAft>
              <a:buClr>
                <a:schemeClr val="dk1"/>
              </a:buClr>
              <a:buSzPts val="2000"/>
              <a:buFont typeface="Arial"/>
              <a:buChar char="−"/>
            </a:pPr>
            <a:r>
              <a:rPr lang="fr-FR" sz="2000" b="0" i="0" u="none" strike="noStrike" cap="none" dirty="0">
                <a:solidFill>
                  <a:schemeClr val="dk1"/>
                </a:solidFill>
                <a:latin typeface="Helvetica Neue"/>
                <a:ea typeface="Helvetica Neue"/>
                <a:cs typeface="Helvetica Neue"/>
                <a:sym typeface="Helvetica Neue"/>
              </a:rPr>
              <a:t> Les SSD sont construites à partir de données sur les espèces de laboratoire, qui constituent un sous-ensemble des communautés naturelles. </a:t>
            </a:r>
            <a:endParaRPr dirty="0"/>
          </a:p>
          <a:p>
            <a:pPr marL="457200" marR="0" lvl="1" indent="-127000" algn="l" rtl="0">
              <a:spcBef>
                <a:spcPts val="1200"/>
              </a:spcBef>
              <a:spcAft>
                <a:spcPts val="0"/>
              </a:spcAft>
              <a:buClr>
                <a:schemeClr val="dk1"/>
              </a:buClr>
              <a:buSzPts val="2000"/>
              <a:buFont typeface="Arial"/>
              <a:buChar char="−"/>
            </a:pPr>
            <a:r>
              <a:rPr lang="fr-FR" sz="2000" b="0" i="0" u="none" strike="noStrike" cap="none" dirty="0">
                <a:solidFill>
                  <a:schemeClr val="dk1"/>
                </a:solidFill>
                <a:latin typeface="Helvetica Neue"/>
                <a:ea typeface="Helvetica Neue"/>
                <a:cs typeface="Helvetica Neue"/>
                <a:sym typeface="Helvetica Neue"/>
              </a:rPr>
              <a:t> Les SSD visent les communautés mais se limitent à des </a:t>
            </a:r>
            <a:r>
              <a:rPr lang="fr-FR" sz="2000" b="0" i="0" u="none" strike="noStrike" cap="none" dirty="0" err="1">
                <a:solidFill>
                  <a:schemeClr val="dk1"/>
                </a:solidFill>
                <a:latin typeface="Helvetica Neue"/>
                <a:ea typeface="Helvetica Neue"/>
                <a:cs typeface="Helvetica Neue"/>
                <a:sym typeface="Helvetica Neue"/>
              </a:rPr>
              <a:t>endpoints</a:t>
            </a:r>
            <a:r>
              <a:rPr lang="fr-FR" sz="2000" b="0" i="0" u="none" strike="noStrike" cap="none" dirty="0">
                <a:solidFill>
                  <a:schemeClr val="dk1"/>
                </a:solidFill>
                <a:latin typeface="Helvetica Neue"/>
                <a:ea typeface="Helvetica Neue"/>
                <a:cs typeface="Helvetica Neue"/>
                <a:sym typeface="Helvetica Neue"/>
              </a:rPr>
              <a:t> individuels. </a:t>
            </a:r>
            <a:endParaRPr dirty="0"/>
          </a:p>
        </p:txBody>
      </p:sp>
      <p:sp>
        <p:nvSpPr>
          <p:cNvPr id="646" name="Google Shape;646;p38"/>
          <p:cNvSpPr txBox="1"/>
          <p:nvPr/>
        </p:nvSpPr>
        <p:spPr>
          <a:xfrm>
            <a:off x="7378574" y="4828552"/>
            <a:ext cx="39052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a:solidFill>
                  <a:schemeClr val="dk1"/>
                </a:solidFill>
                <a:latin typeface="Helvetica Neue"/>
                <a:ea typeface="Helvetica Neue"/>
                <a:cs typeface="Helvetica Neue"/>
                <a:sym typeface="Helvetica Neue"/>
              </a:rPr>
              <a:t>Log Concentration (NOEC ou EC50)</a:t>
            </a:r>
            <a:endParaRPr/>
          </a:p>
        </p:txBody>
      </p:sp>
      <p:sp>
        <p:nvSpPr>
          <p:cNvPr id="8" name="Google Shape;508;p6">
            <a:extLst>
              <a:ext uri="{FF2B5EF4-FFF2-40B4-BE49-F238E27FC236}">
                <a16:creationId xmlns:a16="http://schemas.microsoft.com/office/drawing/2014/main" id="{B44B4F17-D18E-4A15-8761-8462AC27F18A}"/>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9"/>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Toxicodynamie</a:t>
            </a:r>
            <a:endParaRPr sz="3200">
              <a:latin typeface="Helvetica Neue"/>
              <a:ea typeface="Helvetica Neue"/>
              <a:cs typeface="Helvetica Neue"/>
              <a:sym typeface="Helvetica Neue"/>
            </a:endParaRPr>
          </a:p>
        </p:txBody>
      </p:sp>
      <p:sp>
        <p:nvSpPr>
          <p:cNvPr id="652" name="Google Shape;652;p39"/>
          <p:cNvSpPr txBox="1"/>
          <p:nvPr/>
        </p:nvSpPr>
        <p:spPr>
          <a:xfrm>
            <a:off x="425481" y="1680659"/>
            <a:ext cx="6437046" cy="384720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 Food-chain models : (i) food web models (with only trophic relationships) and (ii) community models (also considering other kinds of inter-species interactions).</a:t>
            </a:r>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Landscape category refers to the models considering the landscape structure (e.g., spatial and temporal variability) to predict the exposure of organisms to a chemical compound, the associated toxicity or the population effects in non-target species. </a:t>
            </a:r>
            <a:endParaRPr/>
          </a:p>
          <a:p>
            <a:pPr marL="0" marR="0" lvl="0" indent="0" algn="l" rtl="0">
              <a:spcBef>
                <a:spcPts val="0"/>
              </a:spcBef>
              <a:spcAft>
                <a:spcPts val="0"/>
              </a:spcAft>
              <a:buNone/>
            </a:pPr>
            <a:endParaRPr sz="20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rgbClr val="0070C0"/>
              </a:buClr>
              <a:buSzPts val="2400"/>
              <a:buFont typeface="Noto Sans Symbols"/>
              <a:buNone/>
            </a:pPr>
            <a:endParaRPr sz="2400">
              <a:solidFill>
                <a:schemeClr val="dk1"/>
              </a:solidFill>
              <a:latin typeface="Helvetica Neue"/>
              <a:ea typeface="Helvetica Neue"/>
              <a:cs typeface="Helvetica Neue"/>
              <a:sym typeface="Helvetica Neue"/>
            </a:endParaRPr>
          </a:p>
        </p:txBody>
      </p:sp>
      <p:pic>
        <p:nvPicPr>
          <p:cNvPr id="653" name="Google Shape;653;p39"/>
          <p:cNvPicPr preferRelativeResize="0"/>
          <p:nvPr/>
        </p:nvPicPr>
        <p:blipFill rotWithShape="1">
          <a:blip r:embed="rId3">
            <a:alphaModFix/>
          </a:blip>
          <a:srcRect/>
          <a:stretch/>
        </p:blipFill>
        <p:spPr>
          <a:xfrm>
            <a:off x="7195124" y="1318519"/>
            <a:ext cx="4433181" cy="5269031"/>
          </a:xfrm>
          <a:prstGeom prst="rect">
            <a:avLst/>
          </a:prstGeom>
          <a:noFill/>
          <a:ln>
            <a:noFill/>
          </a:ln>
        </p:spPr>
      </p:pic>
      <p:pic>
        <p:nvPicPr>
          <p:cNvPr id="654" name="Google Shape;654;p39"/>
          <p:cNvPicPr preferRelativeResize="0"/>
          <p:nvPr/>
        </p:nvPicPr>
        <p:blipFill rotWithShape="1">
          <a:blip r:embed="rId4">
            <a:alphaModFix/>
          </a:blip>
          <a:srcRect/>
          <a:stretch/>
        </p:blipFill>
        <p:spPr>
          <a:xfrm>
            <a:off x="9897936" y="128992"/>
            <a:ext cx="2333625" cy="1905000"/>
          </a:xfrm>
          <a:prstGeom prst="rect">
            <a:avLst/>
          </a:prstGeom>
          <a:noFill/>
          <a:ln>
            <a:noFill/>
          </a:ln>
        </p:spPr>
      </p:pic>
      <p:sp>
        <p:nvSpPr>
          <p:cNvPr id="655" name="Google Shape;655;p39"/>
          <p:cNvSpPr txBox="1"/>
          <p:nvPr/>
        </p:nvSpPr>
        <p:spPr>
          <a:xfrm>
            <a:off x="355877" y="4993047"/>
            <a:ext cx="6160882"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800" dirty="0">
                <a:solidFill>
                  <a:schemeClr val="dk1"/>
                </a:solidFill>
                <a:latin typeface="Calibri"/>
                <a:ea typeface="Calibri"/>
                <a:cs typeface="Calibri"/>
                <a:sym typeface="Calibri"/>
              </a:rPr>
              <a:t>🡪 use of the </a:t>
            </a:r>
            <a:r>
              <a:rPr lang="fr-FR" sz="1800" dirty="0" err="1">
                <a:solidFill>
                  <a:schemeClr val="dk1"/>
                </a:solidFill>
                <a:latin typeface="Calibri"/>
                <a:ea typeface="Calibri"/>
                <a:cs typeface="Calibri"/>
                <a:sym typeface="Calibri"/>
              </a:rPr>
              <a:t>field</a:t>
            </a:r>
            <a:r>
              <a:rPr lang="fr-FR" sz="1800" dirty="0">
                <a:solidFill>
                  <a:schemeClr val="dk1"/>
                </a:solidFill>
                <a:latin typeface="Calibri"/>
                <a:ea typeface="Calibri"/>
                <a:cs typeface="Calibri"/>
                <a:sym typeface="Calibri"/>
              </a:rPr>
              <a:t> vole (</a:t>
            </a:r>
            <a:r>
              <a:rPr lang="fr-FR" sz="1800" b="0" i="0" dirty="0">
                <a:solidFill>
                  <a:srgbClr val="202124"/>
                </a:solidFill>
                <a:latin typeface="Arial"/>
                <a:ea typeface="Arial"/>
                <a:cs typeface="Arial"/>
                <a:sym typeface="Arial"/>
              </a:rPr>
              <a:t>Campagnol des Prairies</a:t>
            </a:r>
            <a:r>
              <a:rPr lang="fr-FR" sz="1800" dirty="0">
                <a:solidFill>
                  <a:schemeClr val="dk1"/>
                </a:solidFill>
                <a:latin typeface="Calibri"/>
                <a:ea typeface="Calibri"/>
                <a:cs typeface="Calibri"/>
                <a:sym typeface="Calibri"/>
              </a:rPr>
              <a:t>) model and </a:t>
            </a:r>
            <a:r>
              <a:rPr lang="fr-FR" sz="1800" dirty="0" err="1">
                <a:solidFill>
                  <a:schemeClr val="dk1"/>
                </a:solidFill>
                <a:latin typeface="Calibri"/>
                <a:ea typeface="Calibri"/>
                <a:cs typeface="Calibri"/>
                <a:sym typeface="Calibri"/>
              </a:rPr>
              <a:t>responses</a:t>
            </a:r>
            <a:r>
              <a:rPr lang="fr-FR" sz="1800" dirty="0">
                <a:solidFill>
                  <a:schemeClr val="dk1"/>
                </a:solidFill>
                <a:latin typeface="Calibri"/>
                <a:ea typeface="Calibri"/>
                <a:cs typeface="Calibri"/>
                <a:sym typeface="Calibri"/>
              </a:rPr>
              <a:t> at the population </a:t>
            </a:r>
            <a:r>
              <a:rPr lang="fr-FR" sz="1800" dirty="0" err="1">
                <a:solidFill>
                  <a:schemeClr val="dk1"/>
                </a:solidFill>
                <a:latin typeface="Calibri"/>
                <a:ea typeface="Calibri"/>
                <a:cs typeface="Calibri"/>
                <a:sym typeface="Calibri"/>
              </a:rPr>
              <a:t>level</a:t>
            </a:r>
            <a:r>
              <a:rPr lang="fr-FR" sz="1800" dirty="0">
                <a:solidFill>
                  <a:schemeClr val="dk1"/>
                </a:solidFill>
                <a:latin typeface="Calibri"/>
                <a:ea typeface="Calibri"/>
                <a:cs typeface="Calibri"/>
                <a:sym typeface="Calibri"/>
              </a:rPr>
              <a:t> to </a:t>
            </a:r>
            <a:r>
              <a:rPr lang="fr-FR" sz="1800" dirty="0" err="1">
                <a:solidFill>
                  <a:schemeClr val="dk1"/>
                </a:solidFill>
                <a:latin typeface="Calibri"/>
                <a:ea typeface="Calibri"/>
                <a:cs typeface="Calibri"/>
                <a:sym typeface="Calibri"/>
              </a:rPr>
              <a:t>spraying</a:t>
            </a:r>
            <a:r>
              <a:rPr lang="fr-FR" sz="1800" dirty="0">
                <a:solidFill>
                  <a:schemeClr val="dk1"/>
                </a:solidFill>
                <a:latin typeface="Calibri"/>
                <a:ea typeface="Calibri"/>
                <a:cs typeface="Calibri"/>
                <a:sym typeface="Calibri"/>
              </a:rPr>
              <a:t> an anti-</a:t>
            </a:r>
            <a:r>
              <a:rPr lang="fr-FR" sz="1800" dirty="0" err="1">
                <a:solidFill>
                  <a:schemeClr val="dk1"/>
                </a:solidFill>
                <a:latin typeface="Calibri"/>
                <a:ea typeface="Calibri"/>
                <a:cs typeface="Calibri"/>
                <a:sym typeface="Calibri"/>
              </a:rPr>
              <a:t>androgenic</a:t>
            </a:r>
            <a:r>
              <a:rPr lang="fr-FR" sz="1800" dirty="0">
                <a:solidFill>
                  <a:schemeClr val="dk1"/>
                </a:solidFill>
                <a:latin typeface="Calibri"/>
                <a:ea typeface="Calibri"/>
                <a:cs typeface="Calibri"/>
                <a:sym typeface="Calibri"/>
              </a:rPr>
              <a:t> </a:t>
            </a:r>
            <a:r>
              <a:rPr lang="fr-FR" sz="1800" dirty="0" err="1">
                <a:solidFill>
                  <a:schemeClr val="dk1"/>
                </a:solidFill>
                <a:latin typeface="Calibri"/>
                <a:ea typeface="Calibri"/>
                <a:cs typeface="Calibri"/>
                <a:sym typeface="Calibri"/>
              </a:rPr>
              <a:t>stressor</a:t>
            </a:r>
            <a:r>
              <a:rPr lang="fr-FR" sz="1800" dirty="0">
                <a:solidFill>
                  <a:schemeClr val="dk1"/>
                </a:solidFill>
                <a:latin typeface="Calibri"/>
                <a:ea typeface="Calibri"/>
                <a:cs typeface="Calibri"/>
                <a:sym typeface="Calibri"/>
              </a:rPr>
              <a:t> in the </a:t>
            </a:r>
            <a:r>
              <a:rPr lang="fr-FR" sz="1800" dirty="0" err="1">
                <a:solidFill>
                  <a:schemeClr val="dk1"/>
                </a:solidFill>
                <a:latin typeface="Calibri"/>
                <a:ea typeface="Calibri"/>
                <a:cs typeface="Calibri"/>
                <a:sym typeface="Calibri"/>
              </a:rPr>
              <a:t>purple</a:t>
            </a:r>
            <a:r>
              <a:rPr lang="fr-FR" sz="1800" dirty="0">
                <a:solidFill>
                  <a:schemeClr val="dk1"/>
                </a:solidFill>
                <a:latin typeface="Calibri"/>
                <a:ea typeface="Calibri"/>
                <a:cs typeface="Calibri"/>
                <a:sym typeface="Calibri"/>
              </a:rPr>
              <a:t> areas (</a:t>
            </a:r>
            <a:r>
              <a:rPr lang="fr-FR" sz="1800" dirty="0" err="1">
                <a:solidFill>
                  <a:schemeClr val="dk1"/>
                </a:solidFill>
                <a:latin typeface="Calibri"/>
                <a:ea typeface="Calibri"/>
                <a:cs typeface="Calibri"/>
                <a:sym typeface="Calibri"/>
              </a:rPr>
              <a:t>orchards</a:t>
            </a:r>
            <a:r>
              <a:rPr lang="fr-FR" sz="1800" dirty="0">
                <a:solidFill>
                  <a:schemeClr val="dk1"/>
                </a:solidFill>
                <a:latin typeface="Calibri"/>
                <a:ea typeface="Calibri"/>
                <a:cs typeface="Calibri"/>
                <a:sym typeface="Calibri"/>
              </a:rPr>
              <a:t>) in the </a:t>
            </a:r>
            <a:r>
              <a:rPr lang="fr-FR" sz="1800" dirty="0" err="1">
                <a:solidFill>
                  <a:schemeClr val="dk1"/>
                </a:solidFill>
                <a:latin typeface="Calibri"/>
                <a:ea typeface="Calibri"/>
                <a:cs typeface="Calibri"/>
                <a:sym typeface="Calibri"/>
              </a:rPr>
              <a:t>landscapes</a:t>
            </a:r>
            <a:r>
              <a:rPr lang="fr-FR" sz="1800" dirty="0">
                <a:solidFill>
                  <a:schemeClr val="dk1"/>
                </a:solidFill>
                <a:latin typeface="Calibri"/>
                <a:ea typeface="Calibri"/>
                <a:cs typeface="Calibri"/>
                <a:sym typeface="Calibri"/>
              </a:rPr>
              <a:t> </a:t>
            </a:r>
            <a:r>
              <a:rPr lang="fr-FR" sz="1800" dirty="0" err="1">
                <a:solidFill>
                  <a:schemeClr val="dk1"/>
                </a:solidFill>
                <a:latin typeface="Calibri"/>
                <a:ea typeface="Calibri"/>
                <a:cs typeface="Calibri"/>
                <a:sym typeface="Calibri"/>
              </a:rPr>
              <a:t>below</a:t>
            </a:r>
            <a:r>
              <a:rPr lang="fr-FR"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p:txBody>
      </p:sp>
      <p:sp>
        <p:nvSpPr>
          <p:cNvPr id="656" name="Google Shape;656;p39"/>
          <p:cNvSpPr txBox="1"/>
          <p:nvPr/>
        </p:nvSpPr>
        <p:spPr>
          <a:xfrm>
            <a:off x="602151" y="1040393"/>
            <a:ext cx="10422899" cy="427076"/>
          </a:xfrm>
          <a:prstGeom prst="rect">
            <a:avLst/>
          </a:prstGeom>
          <a:noFill/>
          <a:ln>
            <a:noFill/>
          </a:ln>
        </p:spPr>
        <p:txBody>
          <a:bodyPr spcFirstLastPara="1" wrap="square" lIns="93750" tIns="46875" rIns="93750" bIns="46875" anchor="ctr" anchorCtr="0">
            <a:spAutoFit/>
          </a:bodyPr>
          <a:lstStyle/>
          <a:p>
            <a:pPr marL="0" marR="0" lvl="0" indent="0" algn="l" rtl="0">
              <a:lnSpc>
                <a:spcPct val="90000"/>
              </a:lnSpc>
              <a:spcBef>
                <a:spcPts val="0"/>
              </a:spcBef>
              <a:spcAft>
                <a:spcPts val="0"/>
              </a:spcAft>
              <a:buClr>
                <a:srgbClr val="0070C0"/>
              </a:buClr>
              <a:buSzPts val="2400"/>
              <a:buFont typeface="Helvetica Neue"/>
              <a:buNone/>
            </a:pPr>
            <a:r>
              <a:rPr lang="fr-FR" sz="2400" b="0" i="0" u="none" strike="noStrike">
                <a:solidFill>
                  <a:srgbClr val="0070C0"/>
                </a:solidFill>
                <a:latin typeface="Helvetica Neue"/>
                <a:ea typeface="Helvetica Neue"/>
                <a:cs typeface="Helvetica Neue"/>
                <a:sym typeface="Helvetica Neue"/>
              </a:rPr>
              <a:t>Multi-species</a:t>
            </a:r>
            <a:r>
              <a:rPr lang="fr-FR" sz="2400">
                <a:solidFill>
                  <a:srgbClr val="0070C0"/>
                </a:solidFill>
                <a:latin typeface="Helvetica Neue"/>
                <a:ea typeface="Helvetica Neue"/>
                <a:cs typeface="Helvetica Neue"/>
                <a:sym typeface="Helvetica Neue"/>
              </a:rPr>
              <a:t> and</a:t>
            </a:r>
            <a:r>
              <a:rPr lang="fr-FR" sz="2400" b="0" i="0" u="none" strike="noStrike">
                <a:solidFill>
                  <a:srgbClr val="0070C0"/>
                </a:solidFill>
                <a:latin typeface="Helvetica Neue"/>
                <a:ea typeface="Helvetica Neue"/>
                <a:cs typeface="Helvetica Neue"/>
                <a:sym typeface="Helvetica Neue"/>
              </a:rPr>
              <a:t> landscape.</a:t>
            </a:r>
            <a:endParaRPr sz="2400">
              <a:solidFill>
                <a:srgbClr val="0070C0"/>
              </a:solidFill>
              <a:latin typeface="Helvetica Neue"/>
              <a:ea typeface="Helvetica Neue"/>
              <a:cs typeface="Helvetica Neue"/>
              <a:sym typeface="Helvetica Neue"/>
            </a:endParaRPr>
          </a:p>
        </p:txBody>
      </p:sp>
      <p:sp>
        <p:nvSpPr>
          <p:cNvPr id="8" name="Google Shape;508;p6">
            <a:extLst>
              <a:ext uri="{FF2B5EF4-FFF2-40B4-BE49-F238E27FC236}">
                <a16:creationId xmlns:a16="http://schemas.microsoft.com/office/drawing/2014/main" id="{D38130FC-E78C-42C3-9050-E800211E5723}"/>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Toxicodynamie</a:t>
            </a:r>
            <a:endParaRPr sz="3200">
              <a:latin typeface="Helvetica Neue"/>
              <a:ea typeface="Helvetica Neue"/>
              <a:cs typeface="Helvetica Neue"/>
              <a:sym typeface="Helvetica Neue"/>
            </a:endParaRPr>
          </a:p>
        </p:txBody>
      </p:sp>
      <p:sp>
        <p:nvSpPr>
          <p:cNvPr id="662" name="Google Shape;662;p40"/>
          <p:cNvSpPr txBox="1"/>
          <p:nvPr/>
        </p:nvSpPr>
        <p:spPr>
          <a:xfrm>
            <a:off x="602151" y="1040393"/>
            <a:ext cx="10422899" cy="427076"/>
          </a:xfrm>
          <a:prstGeom prst="rect">
            <a:avLst/>
          </a:prstGeom>
          <a:noFill/>
          <a:ln>
            <a:noFill/>
          </a:ln>
        </p:spPr>
        <p:txBody>
          <a:bodyPr spcFirstLastPara="1" wrap="square" lIns="93750" tIns="46875" rIns="93750" bIns="46875" anchor="ctr" anchorCtr="0">
            <a:spAutoFit/>
          </a:bodyPr>
          <a:lstStyle/>
          <a:p>
            <a:pPr marL="0" marR="0" lvl="0" indent="0" algn="l" rtl="0">
              <a:lnSpc>
                <a:spcPct val="90000"/>
              </a:lnSpc>
              <a:spcBef>
                <a:spcPts val="0"/>
              </a:spcBef>
              <a:spcAft>
                <a:spcPts val="0"/>
              </a:spcAft>
              <a:buClr>
                <a:srgbClr val="0070C0"/>
              </a:buClr>
              <a:buSzPts val="2400"/>
              <a:buFont typeface="Helvetica Neue"/>
              <a:buNone/>
            </a:pPr>
            <a:r>
              <a:rPr lang="fr-FR" sz="2400" b="0" i="0" u="none" strike="noStrike">
                <a:solidFill>
                  <a:srgbClr val="0070C0"/>
                </a:solidFill>
                <a:latin typeface="Helvetica Neue"/>
                <a:ea typeface="Helvetica Neue"/>
                <a:cs typeface="Helvetica Neue"/>
                <a:sym typeface="Helvetica Neue"/>
              </a:rPr>
              <a:t>Modéles de mélange</a:t>
            </a:r>
            <a:endParaRPr sz="2400">
              <a:solidFill>
                <a:srgbClr val="0070C0"/>
              </a:solidFill>
              <a:latin typeface="Helvetica Neue"/>
              <a:ea typeface="Helvetica Neue"/>
              <a:cs typeface="Helvetica Neue"/>
              <a:sym typeface="Helvetica Neue"/>
            </a:endParaRPr>
          </a:p>
        </p:txBody>
      </p:sp>
      <p:sp>
        <p:nvSpPr>
          <p:cNvPr id="663" name="Google Shape;663;p40"/>
          <p:cNvSpPr txBox="1"/>
          <p:nvPr/>
        </p:nvSpPr>
        <p:spPr>
          <a:xfrm>
            <a:off x="425482" y="1644146"/>
            <a:ext cx="11341033" cy="169277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Analyser l'interaction de plusieurs produits chimiques ou évaluer les effets de facteurs de stress combinés</a:t>
            </a:r>
            <a:endParaRPr sz="2000">
              <a:solidFill>
                <a:schemeClr val="dk1"/>
              </a:solidFill>
              <a:latin typeface="Helvetica Neue"/>
              <a:ea typeface="Helvetica Neue"/>
              <a:cs typeface="Helvetica Neue"/>
              <a:sym typeface="Helvetica Neue"/>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rgbClr val="0070C0"/>
              </a:buClr>
              <a:buSzPts val="2400"/>
              <a:buFont typeface="Noto Sans Symbols"/>
              <a:buNone/>
            </a:pPr>
            <a:endParaRPr sz="2400">
              <a:solidFill>
                <a:schemeClr val="dk1"/>
              </a:solidFill>
              <a:latin typeface="Helvetica Neue"/>
              <a:ea typeface="Helvetica Neue"/>
              <a:cs typeface="Helvetica Neue"/>
              <a:sym typeface="Helvetica Neue"/>
            </a:endParaRPr>
          </a:p>
        </p:txBody>
      </p:sp>
      <p:sp>
        <p:nvSpPr>
          <p:cNvPr id="664" name="Google Shape;664;p40"/>
          <p:cNvSpPr txBox="1"/>
          <p:nvPr/>
        </p:nvSpPr>
        <p:spPr>
          <a:xfrm>
            <a:off x="1616633" y="1456451"/>
            <a:ext cx="8275638" cy="531812"/>
          </a:xfrm>
          <a:prstGeom prst="rect">
            <a:avLst/>
          </a:prstGeom>
          <a:noFill/>
          <a:ln>
            <a:noFill/>
          </a:ln>
        </p:spPr>
        <p:txBody>
          <a:bodyPr spcFirstLastPara="1" wrap="square" lIns="82575" tIns="41275" rIns="82575" bIns="41275" anchor="t" anchorCtr="0">
            <a:noAutofit/>
          </a:bodyPr>
          <a:lstStyle/>
          <a:p>
            <a:pPr marL="0" marR="0" lvl="0" indent="0" algn="l" rtl="0">
              <a:spcBef>
                <a:spcPts val="0"/>
              </a:spcBef>
              <a:spcAft>
                <a:spcPts val="0"/>
              </a:spcAft>
              <a:buNone/>
            </a:pPr>
            <a:endParaRPr sz="2900">
              <a:solidFill>
                <a:srgbClr val="FF0000"/>
              </a:solidFill>
              <a:latin typeface="Helvetica Neue"/>
              <a:ea typeface="Helvetica Neue"/>
              <a:cs typeface="Helvetica Neue"/>
              <a:sym typeface="Helvetica Neue"/>
            </a:endParaRPr>
          </a:p>
        </p:txBody>
      </p:sp>
      <p:pic>
        <p:nvPicPr>
          <p:cNvPr id="665" name="Google Shape;665;p40"/>
          <p:cNvPicPr preferRelativeResize="0"/>
          <p:nvPr/>
        </p:nvPicPr>
        <p:blipFill rotWithShape="1">
          <a:blip r:embed="rId3">
            <a:alphaModFix/>
          </a:blip>
          <a:srcRect/>
          <a:stretch/>
        </p:blipFill>
        <p:spPr>
          <a:xfrm>
            <a:off x="979424" y="4314563"/>
            <a:ext cx="9927931" cy="2422758"/>
          </a:xfrm>
          <a:prstGeom prst="rect">
            <a:avLst/>
          </a:prstGeom>
          <a:noFill/>
          <a:ln>
            <a:noFill/>
          </a:ln>
        </p:spPr>
      </p:pic>
      <p:sp>
        <p:nvSpPr>
          <p:cNvPr id="666" name="Google Shape;666;p40"/>
          <p:cNvSpPr txBox="1"/>
          <p:nvPr/>
        </p:nvSpPr>
        <p:spPr>
          <a:xfrm>
            <a:off x="758847" y="2544041"/>
            <a:ext cx="7401580"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1800"/>
              <a:buFont typeface="Noto Sans Symbols"/>
              <a:buChar char="▪"/>
            </a:pPr>
            <a:r>
              <a:rPr lang="fr-FR" sz="1800">
                <a:solidFill>
                  <a:schemeClr val="dk1"/>
                </a:solidFill>
                <a:latin typeface="Helvetica Neue"/>
                <a:ea typeface="Helvetica Neue"/>
                <a:cs typeface="Helvetica Neue"/>
                <a:sym typeface="Helvetica Neue"/>
              </a:rPr>
              <a:t>Ex. addition des concentrations de 2 substances à leurs  EC50</a:t>
            </a:r>
            <a:endParaRPr/>
          </a:p>
          <a:p>
            <a:pPr marL="285750" marR="0" lvl="0" indent="-285750" algn="l" rtl="0">
              <a:spcBef>
                <a:spcPts val="0"/>
              </a:spcBef>
              <a:spcAft>
                <a:spcPts val="0"/>
              </a:spcAft>
              <a:buClr>
                <a:srgbClr val="0070C0"/>
              </a:buClr>
              <a:buSzPts val="1800"/>
              <a:buFont typeface="Noto Sans Symbols"/>
              <a:buChar char="▪"/>
            </a:pPr>
            <a:r>
              <a:rPr lang="fr-FR" sz="1800">
                <a:solidFill>
                  <a:schemeClr val="dk1"/>
                </a:solidFill>
                <a:latin typeface="Helvetica Neue"/>
                <a:ea typeface="Helvetica Neue"/>
                <a:cs typeface="Helvetica Neue"/>
                <a:sym typeface="Helvetica Neue"/>
              </a:rPr>
              <a:t>EC50</a:t>
            </a:r>
            <a:r>
              <a:rPr lang="fr-FR" sz="1800" baseline="-25000">
                <a:solidFill>
                  <a:schemeClr val="dk1"/>
                </a:solidFill>
                <a:latin typeface="Helvetica Neue"/>
                <a:ea typeface="Helvetica Neue"/>
                <a:cs typeface="Helvetica Neue"/>
                <a:sym typeface="Helvetica Neue"/>
              </a:rPr>
              <a:t>A</a:t>
            </a:r>
            <a:r>
              <a:rPr lang="fr-FR" sz="1800">
                <a:solidFill>
                  <a:schemeClr val="dk1"/>
                </a:solidFill>
                <a:latin typeface="Helvetica Neue"/>
                <a:ea typeface="Helvetica Neue"/>
                <a:cs typeface="Helvetica Neue"/>
                <a:sym typeface="Helvetica Neue"/>
              </a:rPr>
              <a:t>=5 </a:t>
            </a:r>
            <a:endParaRPr/>
          </a:p>
          <a:p>
            <a:pPr marL="285750" marR="0" lvl="0" indent="-285750" algn="l" rtl="0">
              <a:spcBef>
                <a:spcPts val="0"/>
              </a:spcBef>
              <a:spcAft>
                <a:spcPts val="0"/>
              </a:spcAft>
              <a:buClr>
                <a:srgbClr val="0070C0"/>
              </a:buClr>
              <a:buSzPts val="1800"/>
              <a:buFont typeface="Noto Sans Symbols"/>
              <a:buChar char="▪"/>
            </a:pPr>
            <a:r>
              <a:rPr lang="fr-FR" sz="1800">
                <a:solidFill>
                  <a:schemeClr val="dk1"/>
                </a:solidFill>
                <a:latin typeface="Helvetica Neue"/>
                <a:ea typeface="Helvetica Neue"/>
                <a:cs typeface="Helvetica Neue"/>
                <a:sym typeface="Helvetica Neue"/>
              </a:rPr>
              <a:t>EC50</a:t>
            </a:r>
            <a:r>
              <a:rPr lang="fr-FR" sz="1800" baseline="-25000">
                <a:solidFill>
                  <a:schemeClr val="dk1"/>
                </a:solidFill>
                <a:latin typeface="Helvetica Neue"/>
                <a:ea typeface="Helvetica Neue"/>
                <a:cs typeface="Helvetica Neue"/>
                <a:sym typeface="Helvetica Neue"/>
              </a:rPr>
              <a:t>B</a:t>
            </a:r>
            <a:r>
              <a:rPr lang="fr-FR" sz="1800">
                <a:solidFill>
                  <a:schemeClr val="dk1"/>
                </a:solidFill>
                <a:latin typeface="Helvetica Neue"/>
                <a:ea typeface="Helvetica Neue"/>
                <a:cs typeface="Helvetica Neue"/>
                <a:sym typeface="Helvetica Neue"/>
              </a:rPr>
              <a:t>=50</a:t>
            </a:r>
            <a:endParaRPr sz="1800">
              <a:solidFill>
                <a:schemeClr val="dk1"/>
              </a:solidFill>
              <a:latin typeface="Helvetica Neue"/>
              <a:ea typeface="Helvetica Neue"/>
              <a:cs typeface="Helvetica Neue"/>
              <a:sym typeface="Helvetica Neue"/>
            </a:endParaRPr>
          </a:p>
          <a:p>
            <a:pPr marL="285750" marR="0" lvl="0" indent="-285750" algn="l" rtl="0">
              <a:spcBef>
                <a:spcPts val="0"/>
              </a:spcBef>
              <a:spcAft>
                <a:spcPts val="0"/>
              </a:spcAft>
              <a:buClr>
                <a:srgbClr val="0070C0"/>
              </a:buClr>
              <a:buSzPts val="1800"/>
              <a:buFont typeface="Noto Sans Symbols"/>
              <a:buChar char="▪"/>
            </a:pPr>
            <a:r>
              <a:rPr lang="fr-FR" sz="1800">
                <a:solidFill>
                  <a:schemeClr val="dk1"/>
                </a:solidFill>
                <a:latin typeface="Helvetica Neue"/>
                <a:ea typeface="Helvetica Neue"/>
                <a:cs typeface="Helvetica Neue"/>
                <a:sym typeface="Helvetica Neue"/>
              </a:rPr>
              <a:t>Slope=2, Max=100</a:t>
            </a:r>
            <a:endParaRPr/>
          </a:p>
        </p:txBody>
      </p:sp>
      <p:pic>
        <p:nvPicPr>
          <p:cNvPr id="667" name="Google Shape;667;p40"/>
          <p:cNvPicPr preferRelativeResize="0"/>
          <p:nvPr/>
        </p:nvPicPr>
        <p:blipFill rotWithShape="1">
          <a:blip r:embed="rId4">
            <a:alphaModFix/>
          </a:blip>
          <a:srcRect/>
          <a:stretch/>
        </p:blipFill>
        <p:spPr>
          <a:xfrm>
            <a:off x="8160427" y="2490531"/>
            <a:ext cx="3188716" cy="1180076"/>
          </a:xfrm>
          <a:custGeom>
            <a:avLst/>
            <a:gdLst/>
            <a:ahLst/>
            <a:cxnLst/>
            <a:rect l="l" t="t" r="r" b="b"/>
            <a:pathLst>
              <a:path w="3188716" h="1180076" fill="none" extrusionOk="0">
                <a:moveTo>
                  <a:pt x="0" y="0"/>
                </a:moveTo>
                <a:cubicBezTo>
                  <a:pt x="151013" y="-6895"/>
                  <a:pt x="377343" y="35315"/>
                  <a:pt x="595227" y="0"/>
                </a:cubicBezTo>
                <a:cubicBezTo>
                  <a:pt x="813111" y="-35315"/>
                  <a:pt x="894890" y="2935"/>
                  <a:pt x="1062905" y="0"/>
                </a:cubicBezTo>
                <a:cubicBezTo>
                  <a:pt x="1230920" y="-2935"/>
                  <a:pt x="1422334" y="38927"/>
                  <a:pt x="1562471" y="0"/>
                </a:cubicBezTo>
                <a:cubicBezTo>
                  <a:pt x="1702608" y="-38927"/>
                  <a:pt x="1925856" y="29678"/>
                  <a:pt x="2030149" y="0"/>
                </a:cubicBezTo>
                <a:cubicBezTo>
                  <a:pt x="2134442" y="-29678"/>
                  <a:pt x="2452103" y="28265"/>
                  <a:pt x="2561602" y="0"/>
                </a:cubicBezTo>
                <a:cubicBezTo>
                  <a:pt x="2671101" y="-28265"/>
                  <a:pt x="2917268" y="16992"/>
                  <a:pt x="3188716" y="0"/>
                </a:cubicBezTo>
                <a:cubicBezTo>
                  <a:pt x="3230111" y="236341"/>
                  <a:pt x="3122198" y="404047"/>
                  <a:pt x="3188716" y="566436"/>
                </a:cubicBezTo>
                <a:cubicBezTo>
                  <a:pt x="3255234" y="728825"/>
                  <a:pt x="3144022" y="926582"/>
                  <a:pt x="3188716" y="1180076"/>
                </a:cubicBezTo>
                <a:cubicBezTo>
                  <a:pt x="3056963" y="1237047"/>
                  <a:pt x="2914813" y="1160425"/>
                  <a:pt x="2689150" y="1180076"/>
                </a:cubicBezTo>
                <a:cubicBezTo>
                  <a:pt x="2463487" y="1199727"/>
                  <a:pt x="2407941" y="1161658"/>
                  <a:pt x="2253359" y="1180076"/>
                </a:cubicBezTo>
                <a:cubicBezTo>
                  <a:pt x="2098777" y="1198494"/>
                  <a:pt x="1940971" y="1147922"/>
                  <a:pt x="1690019" y="1180076"/>
                </a:cubicBezTo>
                <a:cubicBezTo>
                  <a:pt x="1439067" y="1212230"/>
                  <a:pt x="1372784" y="1175608"/>
                  <a:pt x="1254228" y="1180076"/>
                </a:cubicBezTo>
                <a:cubicBezTo>
                  <a:pt x="1135672" y="1184544"/>
                  <a:pt x="990561" y="1143751"/>
                  <a:pt x="818437" y="1180076"/>
                </a:cubicBezTo>
                <a:cubicBezTo>
                  <a:pt x="646313" y="1216401"/>
                  <a:pt x="352795" y="1137254"/>
                  <a:pt x="0" y="1180076"/>
                </a:cubicBezTo>
                <a:cubicBezTo>
                  <a:pt x="-33648" y="1050617"/>
                  <a:pt x="8769" y="875675"/>
                  <a:pt x="0" y="613640"/>
                </a:cubicBezTo>
                <a:cubicBezTo>
                  <a:pt x="-8769" y="351605"/>
                  <a:pt x="45953" y="292956"/>
                  <a:pt x="0" y="0"/>
                </a:cubicBezTo>
                <a:close/>
              </a:path>
              <a:path w="3188716" h="1180076" extrusionOk="0">
                <a:moveTo>
                  <a:pt x="0" y="0"/>
                </a:moveTo>
                <a:cubicBezTo>
                  <a:pt x="220109" y="-49238"/>
                  <a:pt x="387318" y="41349"/>
                  <a:pt x="499566" y="0"/>
                </a:cubicBezTo>
                <a:cubicBezTo>
                  <a:pt x="611814" y="-41349"/>
                  <a:pt x="807746" y="43112"/>
                  <a:pt x="967244" y="0"/>
                </a:cubicBezTo>
                <a:cubicBezTo>
                  <a:pt x="1126742" y="-43112"/>
                  <a:pt x="1321470" y="28676"/>
                  <a:pt x="1434922" y="0"/>
                </a:cubicBezTo>
                <a:cubicBezTo>
                  <a:pt x="1548374" y="-28676"/>
                  <a:pt x="1809554" y="61911"/>
                  <a:pt x="1998262" y="0"/>
                </a:cubicBezTo>
                <a:cubicBezTo>
                  <a:pt x="2186970" y="-61911"/>
                  <a:pt x="2280756" y="34516"/>
                  <a:pt x="2529715" y="0"/>
                </a:cubicBezTo>
                <a:cubicBezTo>
                  <a:pt x="2778674" y="-34516"/>
                  <a:pt x="2947574" y="76788"/>
                  <a:pt x="3188716" y="0"/>
                </a:cubicBezTo>
                <a:cubicBezTo>
                  <a:pt x="3198788" y="239007"/>
                  <a:pt x="3123975" y="464109"/>
                  <a:pt x="3188716" y="601839"/>
                </a:cubicBezTo>
                <a:cubicBezTo>
                  <a:pt x="3253457" y="739569"/>
                  <a:pt x="3159767" y="966944"/>
                  <a:pt x="3188716" y="1180076"/>
                </a:cubicBezTo>
                <a:cubicBezTo>
                  <a:pt x="2908024" y="1204425"/>
                  <a:pt x="2892309" y="1155960"/>
                  <a:pt x="2625376" y="1180076"/>
                </a:cubicBezTo>
                <a:cubicBezTo>
                  <a:pt x="2358443" y="1204192"/>
                  <a:pt x="2321568" y="1138943"/>
                  <a:pt x="2093924" y="1180076"/>
                </a:cubicBezTo>
                <a:cubicBezTo>
                  <a:pt x="1866280" y="1221209"/>
                  <a:pt x="1693430" y="1171096"/>
                  <a:pt x="1562471" y="1180076"/>
                </a:cubicBezTo>
                <a:cubicBezTo>
                  <a:pt x="1431512" y="1189056"/>
                  <a:pt x="1296532" y="1152781"/>
                  <a:pt x="1126680" y="1180076"/>
                </a:cubicBezTo>
                <a:cubicBezTo>
                  <a:pt x="956828" y="1207371"/>
                  <a:pt x="862980" y="1136337"/>
                  <a:pt x="659001" y="1180076"/>
                </a:cubicBezTo>
                <a:cubicBezTo>
                  <a:pt x="455022" y="1223815"/>
                  <a:pt x="317834" y="1105837"/>
                  <a:pt x="0" y="1180076"/>
                </a:cubicBezTo>
                <a:cubicBezTo>
                  <a:pt x="-32323" y="1046628"/>
                  <a:pt x="39915" y="805648"/>
                  <a:pt x="0" y="601839"/>
                </a:cubicBezTo>
                <a:cubicBezTo>
                  <a:pt x="-39915" y="398030"/>
                  <a:pt x="69053" y="154113"/>
                  <a:pt x="0" y="0"/>
                </a:cubicBezTo>
                <a:close/>
              </a:path>
            </a:pathLst>
          </a:custGeom>
          <a:noFill/>
          <a:ln w="38100" cap="flat" cmpd="sng">
            <a:solidFill>
              <a:srgbClr val="0070C0"/>
            </a:solidFill>
            <a:prstDash val="solid"/>
            <a:round/>
            <a:headEnd type="none" w="sm" len="sm"/>
            <a:tailEnd type="none" w="sm" len="sm"/>
          </a:ln>
        </p:spPr>
      </p:pic>
      <p:sp>
        <p:nvSpPr>
          <p:cNvPr id="9" name="Google Shape;508;p6">
            <a:extLst>
              <a:ext uri="{FF2B5EF4-FFF2-40B4-BE49-F238E27FC236}">
                <a16:creationId xmlns:a16="http://schemas.microsoft.com/office/drawing/2014/main" id="{7F14FB1D-F475-4EC5-8AAA-F16CA3D95771}"/>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1"/>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Toxicodynamie</a:t>
            </a:r>
            <a:endParaRPr sz="3200">
              <a:latin typeface="Helvetica Neue"/>
              <a:ea typeface="Helvetica Neue"/>
              <a:cs typeface="Helvetica Neue"/>
              <a:sym typeface="Helvetica Neue"/>
            </a:endParaRPr>
          </a:p>
        </p:txBody>
      </p:sp>
      <p:sp>
        <p:nvSpPr>
          <p:cNvPr id="673" name="Google Shape;673;p41"/>
          <p:cNvSpPr txBox="1"/>
          <p:nvPr/>
        </p:nvSpPr>
        <p:spPr>
          <a:xfrm>
            <a:off x="602151" y="1040393"/>
            <a:ext cx="10422899" cy="427076"/>
          </a:xfrm>
          <a:prstGeom prst="rect">
            <a:avLst/>
          </a:prstGeom>
          <a:noFill/>
          <a:ln>
            <a:noFill/>
          </a:ln>
        </p:spPr>
        <p:txBody>
          <a:bodyPr spcFirstLastPara="1" wrap="square" lIns="93750" tIns="46875" rIns="93750" bIns="46875" anchor="ctr" anchorCtr="0">
            <a:spAutoFit/>
          </a:bodyPr>
          <a:lstStyle/>
          <a:p>
            <a:pPr marL="0" marR="0" lvl="0" indent="0" algn="l" rtl="0">
              <a:lnSpc>
                <a:spcPct val="90000"/>
              </a:lnSpc>
              <a:spcBef>
                <a:spcPts val="0"/>
              </a:spcBef>
              <a:spcAft>
                <a:spcPts val="0"/>
              </a:spcAft>
              <a:buClr>
                <a:srgbClr val="0070C0"/>
              </a:buClr>
              <a:buSzPts val="2400"/>
              <a:buFont typeface="Helvetica Neue"/>
              <a:buNone/>
            </a:pPr>
            <a:r>
              <a:rPr lang="fr-FR" sz="2400" b="0" i="0" u="none" strike="noStrike">
                <a:solidFill>
                  <a:srgbClr val="0070C0"/>
                </a:solidFill>
                <a:latin typeface="Helvetica Neue"/>
                <a:ea typeface="Helvetica Neue"/>
                <a:cs typeface="Helvetica Neue"/>
                <a:sym typeface="Helvetica Neue"/>
              </a:rPr>
              <a:t>Modéles de mélange</a:t>
            </a:r>
            <a:endParaRPr sz="2400">
              <a:solidFill>
                <a:srgbClr val="0070C0"/>
              </a:solidFill>
              <a:latin typeface="Helvetica Neue"/>
              <a:ea typeface="Helvetica Neue"/>
              <a:cs typeface="Helvetica Neue"/>
              <a:sym typeface="Helvetica Neue"/>
            </a:endParaRPr>
          </a:p>
        </p:txBody>
      </p:sp>
      <p:sp>
        <p:nvSpPr>
          <p:cNvPr id="674" name="Google Shape;674;p41"/>
          <p:cNvSpPr txBox="1"/>
          <p:nvPr/>
        </p:nvSpPr>
        <p:spPr>
          <a:xfrm>
            <a:off x="425482" y="1644146"/>
            <a:ext cx="11341033" cy="169277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70C0"/>
              </a:buClr>
              <a:buSzPts val="2000"/>
              <a:buFont typeface="Noto Sans Symbols"/>
              <a:buChar char="❑"/>
            </a:pPr>
            <a:r>
              <a:rPr lang="fr-FR" sz="2000">
                <a:solidFill>
                  <a:schemeClr val="dk1"/>
                </a:solidFill>
                <a:latin typeface="Helvetica Neue"/>
                <a:ea typeface="Helvetica Neue"/>
                <a:cs typeface="Helvetica Neue"/>
                <a:sym typeface="Helvetica Neue"/>
              </a:rPr>
              <a:t>Analyser l'interaction de plusieurs produits chimiques ou évaluer les effets de facteurs de stress combinés</a:t>
            </a:r>
            <a:endParaRPr sz="2000">
              <a:solidFill>
                <a:schemeClr val="dk1"/>
              </a:solidFill>
              <a:latin typeface="Helvetica Neue"/>
              <a:ea typeface="Helvetica Neue"/>
              <a:cs typeface="Helvetica Neue"/>
              <a:sym typeface="Helvetica Neue"/>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a:p>
            <a:pPr marL="285750" marR="0" lvl="0" indent="-158750" algn="l" rtl="0">
              <a:spcBef>
                <a:spcPts val="0"/>
              </a:spcBef>
              <a:spcAft>
                <a:spcPts val="0"/>
              </a:spcAft>
              <a:buClr>
                <a:srgbClr val="0070C0"/>
              </a:buClr>
              <a:buSzPts val="2000"/>
              <a:buFont typeface="Noto Sans Symbols"/>
              <a:buNone/>
            </a:pPr>
            <a:endParaRPr sz="2000">
              <a:solidFill>
                <a:schemeClr val="dk1"/>
              </a:solidFill>
              <a:latin typeface="Helvetica Neue"/>
              <a:ea typeface="Helvetica Neue"/>
              <a:cs typeface="Helvetica Neue"/>
              <a:sym typeface="Helvetica Neue"/>
            </a:endParaRPr>
          </a:p>
          <a:p>
            <a:pPr marL="285750" marR="0" lvl="0" indent="-133350" algn="l" rtl="0">
              <a:spcBef>
                <a:spcPts val="0"/>
              </a:spcBef>
              <a:spcAft>
                <a:spcPts val="0"/>
              </a:spcAft>
              <a:buClr>
                <a:srgbClr val="0070C0"/>
              </a:buClr>
              <a:buSzPts val="2400"/>
              <a:buFont typeface="Noto Sans Symbols"/>
              <a:buNone/>
            </a:pPr>
            <a:endParaRPr sz="2400">
              <a:solidFill>
                <a:schemeClr val="dk1"/>
              </a:solidFill>
              <a:latin typeface="Helvetica Neue"/>
              <a:ea typeface="Helvetica Neue"/>
              <a:cs typeface="Helvetica Neue"/>
              <a:sym typeface="Helvetica Neue"/>
            </a:endParaRPr>
          </a:p>
        </p:txBody>
      </p:sp>
      <p:sp>
        <p:nvSpPr>
          <p:cNvPr id="675" name="Google Shape;675;p41"/>
          <p:cNvSpPr txBox="1"/>
          <p:nvPr/>
        </p:nvSpPr>
        <p:spPr>
          <a:xfrm>
            <a:off x="1616633" y="1456451"/>
            <a:ext cx="8275638" cy="531812"/>
          </a:xfrm>
          <a:prstGeom prst="rect">
            <a:avLst/>
          </a:prstGeom>
          <a:noFill/>
          <a:ln>
            <a:noFill/>
          </a:ln>
        </p:spPr>
        <p:txBody>
          <a:bodyPr spcFirstLastPara="1" wrap="square" lIns="82575" tIns="41275" rIns="82575" bIns="41275" anchor="t" anchorCtr="0">
            <a:noAutofit/>
          </a:bodyPr>
          <a:lstStyle/>
          <a:p>
            <a:pPr marL="0" marR="0" lvl="0" indent="0" algn="l" rtl="0">
              <a:spcBef>
                <a:spcPts val="0"/>
              </a:spcBef>
              <a:spcAft>
                <a:spcPts val="0"/>
              </a:spcAft>
              <a:buNone/>
            </a:pPr>
            <a:endParaRPr sz="2900">
              <a:solidFill>
                <a:srgbClr val="FF0000"/>
              </a:solidFill>
              <a:latin typeface="Helvetica Neue"/>
              <a:ea typeface="Helvetica Neue"/>
              <a:cs typeface="Helvetica Neue"/>
              <a:sym typeface="Helvetica Neue"/>
            </a:endParaRPr>
          </a:p>
        </p:txBody>
      </p:sp>
      <p:pic>
        <p:nvPicPr>
          <p:cNvPr id="676" name="Google Shape;676;p41"/>
          <p:cNvPicPr preferRelativeResize="0"/>
          <p:nvPr/>
        </p:nvPicPr>
        <p:blipFill rotWithShape="1">
          <a:blip r:embed="rId3">
            <a:alphaModFix/>
          </a:blip>
          <a:srcRect/>
          <a:stretch/>
        </p:blipFill>
        <p:spPr>
          <a:xfrm>
            <a:off x="706180" y="2717606"/>
            <a:ext cx="10779640" cy="3894287"/>
          </a:xfrm>
          <a:prstGeom prst="rect">
            <a:avLst/>
          </a:prstGeom>
          <a:noFill/>
          <a:ln>
            <a:noFill/>
          </a:ln>
        </p:spPr>
      </p:pic>
      <p:sp>
        <p:nvSpPr>
          <p:cNvPr id="677" name="Google Shape;677;p41"/>
          <p:cNvSpPr/>
          <p:nvPr/>
        </p:nvSpPr>
        <p:spPr>
          <a:xfrm>
            <a:off x="3288378" y="2247050"/>
            <a:ext cx="7967662" cy="3930650"/>
          </a:xfrm>
          <a:prstGeom prst="rect">
            <a:avLst/>
          </a:prstGeom>
          <a:noFill/>
          <a:ln>
            <a:noFill/>
          </a:ln>
        </p:spPr>
        <p:txBody>
          <a:bodyPr spcFirstLastPara="1" wrap="square" lIns="82575" tIns="41275" rIns="82575" bIns="41275" anchor="t" anchorCtr="0">
            <a:spAutoFit/>
          </a:bodyPr>
          <a:lstStyle/>
          <a:p>
            <a:pPr marL="0" marR="0" lvl="0" indent="0" algn="l" rtl="0">
              <a:spcBef>
                <a:spcPts val="0"/>
              </a:spcBef>
              <a:spcAft>
                <a:spcPts val="0"/>
              </a:spcAft>
              <a:buNone/>
            </a:pPr>
            <a:r>
              <a:rPr lang="fr-FR" sz="2200" b="1">
                <a:solidFill>
                  <a:srgbClr val="7030A0"/>
                </a:solidFill>
                <a:latin typeface="Calibri"/>
                <a:ea typeface="Calibri"/>
                <a:cs typeface="Calibri"/>
                <a:sym typeface="Calibri"/>
              </a:rPr>
              <a:t>Surface Dose-réponse et isobologrammes</a:t>
            </a:r>
            <a:endParaRPr sz="2200" b="1">
              <a:solidFill>
                <a:srgbClr val="7030A0"/>
              </a:solidFill>
              <a:latin typeface="Calibri"/>
              <a:ea typeface="Calibri"/>
              <a:cs typeface="Calibri"/>
              <a:sym typeface="Calibri"/>
            </a:endParaRPr>
          </a:p>
          <a:p>
            <a:pPr marL="0" marR="0" lvl="0" indent="0" algn="l" rtl="0">
              <a:spcBef>
                <a:spcPts val="0"/>
              </a:spcBef>
              <a:spcAft>
                <a:spcPts val="0"/>
              </a:spcAft>
              <a:buNone/>
            </a:pPr>
            <a:endParaRPr sz="2200" b="1">
              <a:solidFill>
                <a:srgbClr val="7030A0"/>
              </a:solidFill>
              <a:latin typeface="Calibri"/>
              <a:ea typeface="Calibri"/>
              <a:cs typeface="Calibri"/>
              <a:sym typeface="Calibri"/>
            </a:endParaRPr>
          </a:p>
          <a:p>
            <a:pPr marL="0" marR="0" lvl="0" indent="0" algn="l" rtl="0">
              <a:spcBef>
                <a:spcPts val="0"/>
              </a:spcBef>
              <a:spcAft>
                <a:spcPts val="0"/>
              </a:spcAft>
              <a:buNone/>
            </a:pPr>
            <a:endParaRPr sz="2200">
              <a:solidFill>
                <a:srgbClr val="7030A0"/>
              </a:solidFill>
              <a:latin typeface="Calibri"/>
              <a:ea typeface="Calibri"/>
              <a:cs typeface="Calibri"/>
              <a:sym typeface="Calibri"/>
            </a:endParaRPr>
          </a:p>
          <a:p>
            <a:pPr marL="0" marR="0" lvl="0" indent="0" algn="l" rtl="0">
              <a:spcBef>
                <a:spcPts val="0"/>
              </a:spcBef>
              <a:spcAft>
                <a:spcPts val="0"/>
              </a:spcAft>
              <a:buNone/>
            </a:pPr>
            <a:endParaRPr sz="2200">
              <a:solidFill>
                <a:srgbClr val="7030A0"/>
              </a:solidFill>
              <a:latin typeface="Calibri"/>
              <a:ea typeface="Calibri"/>
              <a:cs typeface="Calibri"/>
              <a:sym typeface="Calibri"/>
            </a:endParaRPr>
          </a:p>
          <a:p>
            <a:pPr marL="0" marR="0" lvl="0" indent="0" algn="l" rtl="0">
              <a:spcBef>
                <a:spcPts val="0"/>
              </a:spcBef>
              <a:spcAft>
                <a:spcPts val="0"/>
              </a:spcAft>
              <a:buNone/>
            </a:pPr>
            <a:endParaRPr sz="2200">
              <a:solidFill>
                <a:srgbClr val="7030A0"/>
              </a:solidFill>
              <a:latin typeface="Calibri"/>
              <a:ea typeface="Calibri"/>
              <a:cs typeface="Calibri"/>
              <a:sym typeface="Calibri"/>
            </a:endParaRPr>
          </a:p>
          <a:p>
            <a:pPr marL="0" marR="0" lvl="0" indent="0" algn="l" rtl="0">
              <a:spcBef>
                <a:spcPts val="0"/>
              </a:spcBef>
              <a:spcAft>
                <a:spcPts val="0"/>
              </a:spcAft>
              <a:buNone/>
            </a:pPr>
            <a:endParaRPr sz="2200" b="1">
              <a:solidFill>
                <a:srgbClr val="7030A0"/>
              </a:solidFill>
              <a:latin typeface="Calibri"/>
              <a:ea typeface="Calibri"/>
              <a:cs typeface="Calibri"/>
              <a:sym typeface="Calibri"/>
            </a:endParaRPr>
          </a:p>
          <a:p>
            <a:pPr marL="0" marR="0" lvl="0" indent="0" algn="l" rtl="0">
              <a:spcBef>
                <a:spcPts val="0"/>
              </a:spcBef>
              <a:spcAft>
                <a:spcPts val="0"/>
              </a:spcAft>
              <a:buNone/>
            </a:pPr>
            <a:endParaRPr sz="2200">
              <a:solidFill>
                <a:srgbClr val="7030A0"/>
              </a:solidFill>
              <a:latin typeface="Calibri"/>
              <a:ea typeface="Calibri"/>
              <a:cs typeface="Calibri"/>
              <a:sym typeface="Calibri"/>
            </a:endParaRPr>
          </a:p>
          <a:p>
            <a:pPr marL="0" marR="0" lvl="0" indent="0" algn="l" rtl="0">
              <a:spcBef>
                <a:spcPts val="0"/>
              </a:spcBef>
              <a:spcAft>
                <a:spcPts val="0"/>
              </a:spcAft>
              <a:buNone/>
            </a:pPr>
            <a:r>
              <a:rPr lang="fr-FR" sz="2200">
                <a:solidFill>
                  <a:srgbClr val="7030A0"/>
                </a:solidFill>
                <a:latin typeface="Calibri"/>
                <a:ea typeface="Calibri"/>
                <a:cs typeface="Calibri"/>
                <a:sym typeface="Calibri"/>
              </a:rPr>
              <a:t> </a:t>
            </a:r>
            <a:endParaRPr sz="2200">
              <a:solidFill>
                <a:srgbClr val="7030A0"/>
              </a:solidFill>
              <a:latin typeface="Calibri"/>
              <a:ea typeface="Calibri"/>
              <a:cs typeface="Calibri"/>
              <a:sym typeface="Calibri"/>
            </a:endParaRPr>
          </a:p>
          <a:p>
            <a:pPr marL="0" marR="0" lvl="0" indent="0" algn="l" rtl="0">
              <a:spcBef>
                <a:spcPts val="0"/>
              </a:spcBef>
              <a:spcAft>
                <a:spcPts val="0"/>
              </a:spcAft>
              <a:buNone/>
            </a:pPr>
            <a:endParaRPr sz="2200">
              <a:solidFill>
                <a:srgbClr val="7030A0"/>
              </a:solidFill>
              <a:latin typeface="Calibri"/>
              <a:ea typeface="Calibri"/>
              <a:cs typeface="Calibri"/>
              <a:sym typeface="Calibri"/>
            </a:endParaRPr>
          </a:p>
          <a:p>
            <a:pPr marL="0" marR="0" lvl="0" indent="0" algn="l" rtl="0">
              <a:spcBef>
                <a:spcPts val="0"/>
              </a:spcBef>
              <a:spcAft>
                <a:spcPts val="0"/>
              </a:spcAft>
              <a:buNone/>
            </a:pPr>
            <a:endParaRPr sz="2200">
              <a:solidFill>
                <a:srgbClr val="7030A0"/>
              </a:solidFill>
              <a:latin typeface="Calibri"/>
              <a:ea typeface="Calibri"/>
              <a:cs typeface="Calibri"/>
              <a:sym typeface="Calibri"/>
            </a:endParaRPr>
          </a:p>
          <a:p>
            <a:pPr marL="0" marR="0" lvl="0" indent="0" algn="l" rtl="0">
              <a:spcBef>
                <a:spcPts val="0"/>
              </a:spcBef>
              <a:spcAft>
                <a:spcPts val="0"/>
              </a:spcAft>
              <a:buNone/>
            </a:pPr>
            <a:r>
              <a:rPr lang="fr-FR" sz="2200">
                <a:solidFill>
                  <a:srgbClr val="7030A0"/>
                </a:solidFill>
                <a:latin typeface="Calibri"/>
                <a:ea typeface="Calibri"/>
                <a:cs typeface="Calibri"/>
                <a:sym typeface="Calibri"/>
              </a:rPr>
              <a:t>	</a:t>
            </a:r>
            <a:endParaRPr/>
          </a:p>
        </p:txBody>
      </p:sp>
      <p:cxnSp>
        <p:nvCxnSpPr>
          <p:cNvPr id="678" name="Google Shape;678;p41"/>
          <p:cNvCxnSpPr/>
          <p:nvPr/>
        </p:nvCxnSpPr>
        <p:spPr>
          <a:xfrm>
            <a:off x="2381978" y="4550956"/>
            <a:ext cx="6276574" cy="11125"/>
          </a:xfrm>
          <a:prstGeom prst="straightConnector1">
            <a:avLst/>
          </a:prstGeom>
          <a:noFill/>
          <a:ln w="25400" cap="flat" cmpd="sng">
            <a:solidFill>
              <a:schemeClr val="dk1"/>
            </a:solidFill>
            <a:prstDash val="solid"/>
            <a:round/>
            <a:headEnd type="triangle" w="med" len="med"/>
            <a:tailEnd type="stealth" w="med" len="med"/>
          </a:ln>
        </p:spPr>
      </p:cxnSp>
      <p:sp>
        <p:nvSpPr>
          <p:cNvPr id="679" name="Google Shape;679;p41"/>
          <p:cNvSpPr txBox="1"/>
          <p:nvPr/>
        </p:nvSpPr>
        <p:spPr>
          <a:xfrm>
            <a:off x="5484231" y="3566895"/>
            <a:ext cx="1455738" cy="787400"/>
          </a:xfrm>
          <a:prstGeom prst="rect">
            <a:avLst/>
          </a:prstGeom>
          <a:noFill/>
          <a:ln>
            <a:noFill/>
          </a:ln>
        </p:spPr>
        <p:txBody>
          <a:bodyPr spcFirstLastPara="1" wrap="square" lIns="82575" tIns="41275" rIns="82575" bIns="41275" anchor="t" anchorCtr="0">
            <a:spAutoFit/>
          </a:bodyPr>
          <a:lstStyle/>
          <a:p>
            <a:pPr marL="0" marR="0" lvl="0" indent="0" algn="l" rtl="0">
              <a:spcBef>
                <a:spcPts val="0"/>
              </a:spcBef>
              <a:spcAft>
                <a:spcPts val="0"/>
              </a:spcAft>
              <a:buNone/>
            </a:pPr>
            <a:r>
              <a:rPr lang="fr-FR" sz="2200">
                <a:solidFill>
                  <a:schemeClr val="dk1"/>
                </a:solidFill>
                <a:latin typeface="Calibri"/>
                <a:ea typeface="Calibri"/>
                <a:cs typeface="Calibri"/>
                <a:sym typeface="Calibri"/>
              </a:rPr>
              <a:t>EC50 isobole</a:t>
            </a:r>
            <a:endParaRPr/>
          </a:p>
        </p:txBody>
      </p:sp>
      <p:cxnSp>
        <p:nvCxnSpPr>
          <p:cNvPr id="680" name="Google Shape;680;p41"/>
          <p:cNvCxnSpPr/>
          <p:nvPr/>
        </p:nvCxnSpPr>
        <p:spPr>
          <a:xfrm flipH="1">
            <a:off x="9845513" y="3478959"/>
            <a:ext cx="306028" cy="574228"/>
          </a:xfrm>
          <a:prstGeom prst="straightConnector1">
            <a:avLst/>
          </a:prstGeom>
          <a:noFill/>
          <a:ln w="12700" cap="flat" cmpd="sng">
            <a:solidFill>
              <a:schemeClr val="dk1"/>
            </a:solidFill>
            <a:prstDash val="solid"/>
            <a:round/>
            <a:headEnd type="none" w="med" len="med"/>
            <a:tailEnd type="stealth" w="med" len="med"/>
          </a:ln>
        </p:spPr>
      </p:cxnSp>
      <p:sp>
        <p:nvSpPr>
          <p:cNvPr id="681" name="Google Shape;681;p41"/>
          <p:cNvSpPr txBox="1"/>
          <p:nvPr/>
        </p:nvSpPr>
        <p:spPr>
          <a:xfrm>
            <a:off x="10233687" y="2989230"/>
            <a:ext cx="1169987" cy="760412"/>
          </a:xfrm>
          <a:prstGeom prst="rect">
            <a:avLst/>
          </a:prstGeom>
          <a:noFill/>
          <a:ln>
            <a:noFill/>
          </a:ln>
        </p:spPr>
        <p:txBody>
          <a:bodyPr spcFirstLastPara="1" wrap="square" lIns="82575" tIns="41275" rIns="82575" bIns="41275" anchor="t" anchorCtr="0">
            <a:spAutoFit/>
          </a:bodyPr>
          <a:lstStyle/>
          <a:p>
            <a:pPr marL="0" marR="0" lvl="0" indent="0" algn="l" rtl="0">
              <a:spcBef>
                <a:spcPts val="0"/>
              </a:spcBef>
              <a:spcAft>
                <a:spcPts val="0"/>
              </a:spcAft>
              <a:buNone/>
            </a:pPr>
            <a:r>
              <a:rPr lang="fr-FR" sz="2200">
                <a:solidFill>
                  <a:schemeClr val="dk1"/>
                </a:solidFill>
                <a:latin typeface="Calibri"/>
                <a:ea typeface="Calibri"/>
                <a:cs typeface="Calibri"/>
                <a:sym typeface="Calibri"/>
              </a:rPr>
              <a:t>EC90 isobole</a:t>
            </a:r>
            <a:endParaRPr sz="2200">
              <a:solidFill>
                <a:schemeClr val="dk1"/>
              </a:solidFill>
              <a:latin typeface="Calibri"/>
              <a:ea typeface="Calibri"/>
              <a:cs typeface="Calibri"/>
              <a:sym typeface="Calibri"/>
            </a:endParaRPr>
          </a:p>
        </p:txBody>
      </p:sp>
      <p:sp>
        <p:nvSpPr>
          <p:cNvPr id="12" name="Google Shape;508;p6">
            <a:extLst>
              <a:ext uri="{FF2B5EF4-FFF2-40B4-BE49-F238E27FC236}">
                <a16:creationId xmlns:a16="http://schemas.microsoft.com/office/drawing/2014/main" id="{0025E223-AC3C-4850-857E-0460ACF56EAF}"/>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29</a:t>
            </a:fld>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a74d723d30_0_6"/>
          <p:cNvSpPr txBox="1">
            <a:spLocks noGrp="1"/>
          </p:cNvSpPr>
          <p:nvPr>
            <p:ph type="title"/>
          </p:nvPr>
        </p:nvSpPr>
        <p:spPr>
          <a:xfrm>
            <a:off x="838200" y="323562"/>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Quiz: les catégories de modèles</a:t>
            </a:r>
            <a:endParaRPr/>
          </a:p>
        </p:txBody>
      </p:sp>
      <p:sp>
        <p:nvSpPr>
          <p:cNvPr id="300" name="Google Shape;300;g2a74d723d30_0_6"/>
          <p:cNvSpPr txBox="1"/>
          <p:nvPr/>
        </p:nvSpPr>
        <p:spPr>
          <a:xfrm>
            <a:off x="579663" y="17618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B050"/>
              </a:buClr>
              <a:buSzPts val="3200"/>
              <a:buFont typeface="Helvetica Neue"/>
              <a:buNone/>
            </a:pPr>
            <a:r>
              <a:rPr lang="fr-FR" sz="3200">
                <a:solidFill>
                  <a:srgbClr val="00B050"/>
                </a:solidFill>
                <a:latin typeface="Helvetica Neue"/>
                <a:ea typeface="Helvetica Neue"/>
                <a:cs typeface="Helvetica Neue"/>
                <a:sym typeface="Helvetica Neue"/>
              </a:rPr>
              <a:t>Déterministe / Stochastique ?</a:t>
            </a:r>
            <a:endParaRPr/>
          </a:p>
        </p:txBody>
      </p:sp>
      <p:sp>
        <p:nvSpPr>
          <p:cNvPr id="301" name="Google Shape;301;g2a74d723d30_0_6"/>
          <p:cNvSpPr txBox="1"/>
          <p:nvPr/>
        </p:nvSpPr>
        <p:spPr>
          <a:xfrm>
            <a:off x="579663" y="2686526"/>
            <a:ext cx="596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u="sng">
                <a:solidFill>
                  <a:srgbClr val="7030A0"/>
                </a:solidFill>
                <a:latin typeface="Helvetica Neue"/>
                <a:ea typeface="Helvetica Neue"/>
                <a:cs typeface="Helvetica Neue"/>
                <a:sym typeface="Helvetica Neue"/>
              </a:rPr>
              <a:t>Statistique / Mécaniste </a:t>
            </a:r>
            <a:r>
              <a:rPr lang="fr-FR" sz="3200">
                <a:solidFill>
                  <a:srgbClr val="7030A0"/>
                </a:solidFill>
                <a:latin typeface="Helvetica Neue"/>
                <a:ea typeface="Helvetica Neue"/>
                <a:cs typeface="Helvetica Neue"/>
                <a:sym typeface="Helvetica Neue"/>
              </a:rPr>
              <a:t>?</a:t>
            </a:r>
            <a:endParaRPr/>
          </a:p>
        </p:txBody>
      </p:sp>
      <p:sp>
        <p:nvSpPr>
          <p:cNvPr id="302" name="Google Shape;302;g2a74d723d30_0_6"/>
          <p:cNvSpPr txBox="1"/>
          <p:nvPr/>
        </p:nvSpPr>
        <p:spPr>
          <a:xfrm>
            <a:off x="579663" y="3508014"/>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200"/>
              <a:buFont typeface="Helvetica Neue"/>
              <a:buNone/>
            </a:pPr>
            <a:r>
              <a:rPr lang="fr-FR" sz="3200">
                <a:solidFill>
                  <a:srgbClr val="0070C0"/>
                </a:solidFill>
                <a:latin typeface="Helvetica Neue"/>
                <a:ea typeface="Helvetica Neue"/>
                <a:cs typeface="Helvetica Neue"/>
                <a:sym typeface="Helvetica Neue"/>
              </a:rPr>
              <a:t>Complexe / compliqué ?</a:t>
            </a:r>
            <a:endParaRPr/>
          </a:p>
        </p:txBody>
      </p:sp>
      <p:sp>
        <p:nvSpPr>
          <p:cNvPr id="303" name="Google Shape;303;g2a74d723d30_0_6"/>
          <p:cNvSpPr txBox="1"/>
          <p:nvPr/>
        </p:nvSpPr>
        <p:spPr>
          <a:xfrm>
            <a:off x="579663" y="44327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55A11"/>
              </a:buClr>
              <a:buSzPts val="3200"/>
              <a:buFont typeface="Helvetica Neue"/>
              <a:buNone/>
            </a:pPr>
            <a:r>
              <a:rPr lang="fr-FR" sz="3200">
                <a:solidFill>
                  <a:srgbClr val="C55A11"/>
                </a:solidFill>
                <a:latin typeface="Helvetica Neue"/>
                <a:ea typeface="Helvetica Neue"/>
                <a:cs typeface="Helvetica Neue"/>
                <a:sym typeface="Helvetica Neue"/>
              </a:rPr>
              <a:t>Discret / continu ?</a:t>
            </a:r>
            <a:endParaRPr/>
          </a:p>
        </p:txBody>
      </p:sp>
      <p:sp>
        <p:nvSpPr>
          <p:cNvPr id="304" name="Google Shape;304;g2a74d723d30_0_6"/>
          <p:cNvSpPr txBox="1"/>
          <p:nvPr/>
        </p:nvSpPr>
        <p:spPr>
          <a:xfrm>
            <a:off x="579663" y="5357427"/>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23F4F"/>
              </a:buClr>
              <a:buSzPts val="3200"/>
              <a:buFont typeface="Helvetica Neue"/>
              <a:buNone/>
            </a:pPr>
            <a:r>
              <a:rPr lang="fr-FR" sz="3200">
                <a:solidFill>
                  <a:srgbClr val="323F4F"/>
                </a:solidFill>
                <a:latin typeface="Helvetica Neue"/>
                <a:ea typeface="Helvetica Neue"/>
                <a:cs typeface="Helvetica Neue"/>
                <a:sym typeface="Helvetica Neue"/>
              </a:rPr>
              <a:t>Spatialisé / Non spatialisé ?</a:t>
            </a:r>
            <a:endParaRPr/>
          </a:p>
        </p:txBody>
      </p:sp>
      <p:pic>
        <p:nvPicPr>
          <p:cNvPr id="305" name="Google Shape;305;g2a74d723d30_0_6"/>
          <p:cNvPicPr preferRelativeResize="0"/>
          <p:nvPr/>
        </p:nvPicPr>
        <p:blipFill>
          <a:blip r:embed="rId3">
            <a:alphaModFix/>
          </a:blip>
          <a:stretch>
            <a:fillRect/>
          </a:stretch>
        </p:blipFill>
        <p:spPr>
          <a:xfrm>
            <a:off x="6699663" y="1851538"/>
            <a:ext cx="5339937" cy="3798452"/>
          </a:xfrm>
          <a:prstGeom prst="rect">
            <a:avLst/>
          </a:prstGeom>
          <a:noFill/>
          <a:ln>
            <a:noFill/>
          </a:ln>
        </p:spPr>
      </p:pic>
      <p:sp>
        <p:nvSpPr>
          <p:cNvPr id="9" name="Google Shape;508;p6">
            <a:extLst>
              <a:ext uri="{FF2B5EF4-FFF2-40B4-BE49-F238E27FC236}">
                <a16:creationId xmlns:a16="http://schemas.microsoft.com/office/drawing/2014/main" id="{CE808261-C016-4906-BEAF-8FED19C74412}"/>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a:t>
            </a:fld>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pic>
        <p:nvPicPr>
          <p:cNvPr id="686" name="Google Shape;686;p42"/>
          <p:cNvPicPr preferRelativeResize="0"/>
          <p:nvPr/>
        </p:nvPicPr>
        <p:blipFill>
          <a:blip r:embed="rId3">
            <a:alphaModFix/>
          </a:blip>
          <a:stretch>
            <a:fillRect/>
          </a:stretch>
        </p:blipFill>
        <p:spPr>
          <a:xfrm>
            <a:off x="8753775" y="825175"/>
            <a:ext cx="3263274" cy="4975149"/>
          </a:xfrm>
          <a:prstGeom prst="rect">
            <a:avLst/>
          </a:prstGeom>
          <a:noFill/>
          <a:ln>
            <a:noFill/>
          </a:ln>
        </p:spPr>
      </p:pic>
      <p:pic>
        <p:nvPicPr>
          <p:cNvPr id="687" name="Google Shape;687;p42"/>
          <p:cNvPicPr preferRelativeResize="0"/>
          <p:nvPr/>
        </p:nvPicPr>
        <p:blipFill>
          <a:blip r:embed="rId4">
            <a:alphaModFix/>
          </a:blip>
          <a:stretch>
            <a:fillRect/>
          </a:stretch>
        </p:blipFill>
        <p:spPr>
          <a:xfrm>
            <a:off x="327840" y="1580038"/>
            <a:ext cx="5176084" cy="2971675"/>
          </a:xfrm>
          <a:prstGeom prst="rect">
            <a:avLst/>
          </a:prstGeom>
          <a:noFill/>
          <a:ln>
            <a:noFill/>
          </a:ln>
        </p:spPr>
      </p:pic>
      <p:sp>
        <p:nvSpPr>
          <p:cNvPr id="688" name="Google Shape;688;p42"/>
          <p:cNvSpPr txBox="1">
            <a:spLocks noGrp="1"/>
          </p:cNvSpPr>
          <p:nvPr>
            <p:ph type="title"/>
          </p:nvPr>
        </p:nvSpPr>
        <p:spPr>
          <a:xfrm>
            <a:off x="68867" y="120679"/>
            <a:ext cx="12054265" cy="59053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Les modèles en (éco)toxicologie : Les autres …</a:t>
            </a:r>
            <a:endParaRPr sz="3200">
              <a:latin typeface="Helvetica Neue"/>
              <a:ea typeface="Helvetica Neue"/>
              <a:cs typeface="Helvetica Neue"/>
              <a:sym typeface="Helvetica Neue"/>
            </a:endParaRPr>
          </a:p>
        </p:txBody>
      </p:sp>
      <p:sp>
        <p:nvSpPr>
          <p:cNvPr id="689" name="Google Shape;689;p42"/>
          <p:cNvSpPr txBox="1"/>
          <p:nvPr/>
        </p:nvSpPr>
        <p:spPr>
          <a:xfrm>
            <a:off x="455513" y="1004875"/>
            <a:ext cx="5418000" cy="8220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1200"/>
              </a:spcBef>
              <a:spcAft>
                <a:spcPts val="200"/>
              </a:spcAft>
              <a:buNone/>
            </a:pPr>
            <a:r>
              <a:rPr lang="fr-FR" sz="1800" b="1">
                <a:solidFill>
                  <a:srgbClr val="2A2A2A"/>
                </a:solidFill>
                <a:highlight>
                  <a:srgbClr val="FFFFFF"/>
                </a:highlight>
              </a:rPr>
              <a:t>Virtual Tissues—The Next Big Step for Computational Biology</a:t>
            </a:r>
            <a:endParaRPr sz="1800" b="1">
              <a:solidFill>
                <a:srgbClr val="2A2A2A"/>
              </a:solidFill>
              <a:highlight>
                <a:srgbClr val="FFFFFF"/>
              </a:highlight>
            </a:endParaRPr>
          </a:p>
        </p:txBody>
      </p:sp>
      <p:sp>
        <p:nvSpPr>
          <p:cNvPr id="690" name="Google Shape;690;p42"/>
          <p:cNvSpPr txBox="1"/>
          <p:nvPr/>
        </p:nvSpPr>
        <p:spPr>
          <a:xfrm>
            <a:off x="1046275" y="5254775"/>
            <a:ext cx="5418000" cy="4617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1200"/>
              </a:spcBef>
              <a:spcAft>
                <a:spcPts val="200"/>
              </a:spcAft>
              <a:buNone/>
            </a:pPr>
            <a:r>
              <a:rPr lang="fr-FR" sz="1800" b="1">
                <a:solidFill>
                  <a:srgbClr val="2A2A2A"/>
                </a:solidFill>
                <a:highlight>
                  <a:srgbClr val="FFFFFF"/>
                </a:highlight>
              </a:rPr>
              <a:t>quantitative AOP</a:t>
            </a:r>
            <a:endParaRPr sz="1800" b="1">
              <a:solidFill>
                <a:srgbClr val="2A2A2A"/>
              </a:solidFill>
              <a:highlight>
                <a:srgbClr val="FFFFFF"/>
              </a:highlight>
            </a:endParaRPr>
          </a:p>
        </p:txBody>
      </p:sp>
      <p:pic>
        <p:nvPicPr>
          <p:cNvPr id="691" name="Google Shape;691;p42"/>
          <p:cNvPicPr preferRelativeResize="0"/>
          <p:nvPr/>
        </p:nvPicPr>
        <p:blipFill>
          <a:blip r:embed="rId5">
            <a:alphaModFix/>
          </a:blip>
          <a:stretch>
            <a:fillRect/>
          </a:stretch>
        </p:blipFill>
        <p:spPr>
          <a:xfrm>
            <a:off x="3698372" y="3816825"/>
            <a:ext cx="4974651" cy="2971674"/>
          </a:xfrm>
          <a:prstGeom prst="rect">
            <a:avLst/>
          </a:prstGeom>
          <a:noFill/>
          <a:ln>
            <a:noFill/>
          </a:ln>
        </p:spPr>
      </p:pic>
      <p:sp>
        <p:nvSpPr>
          <p:cNvPr id="692" name="Google Shape;692;p42"/>
          <p:cNvSpPr txBox="1"/>
          <p:nvPr/>
        </p:nvSpPr>
        <p:spPr>
          <a:xfrm>
            <a:off x="6878675" y="1664300"/>
            <a:ext cx="3000000" cy="845100"/>
          </a:xfrm>
          <a:prstGeom prst="rect">
            <a:avLst/>
          </a:prstGeom>
          <a:noFill/>
          <a:ln>
            <a:noFill/>
          </a:ln>
        </p:spPr>
        <p:txBody>
          <a:bodyPr spcFirstLastPara="1" wrap="square" lIns="91425" tIns="91425" rIns="91425" bIns="91425" anchor="t" anchorCtr="0">
            <a:spAutoFit/>
          </a:bodyPr>
          <a:lstStyle/>
          <a:p>
            <a:pPr marL="0" lvl="0" indent="0" algn="l" rtl="0">
              <a:lnSpc>
                <a:spcPct val="120000"/>
              </a:lnSpc>
              <a:spcBef>
                <a:spcPts val="1800"/>
              </a:spcBef>
              <a:spcAft>
                <a:spcPts val="900"/>
              </a:spcAft>
              <a:buNone/>
            </a:pPr>
            <a:r>
              <a:rPr lang="fr-FR" sz="1950" b="1">
                <a:solidFill>
                  <a:schemeClr val="dk1"/>
                </a:solidFill>
                <a:highlight>
                  <a:srgbClr val="FFFFFF"/>
                </a:highlight>
              </a:rPr>
              <a:t>Systems Biology Pathways Modelling</a:t>
            </a:r>
            <a:endParaRPr sz="1950" b="1">
              <a:solidFill>
                <a:schemeClr val="dk1"/>
              </a:solidFill>
              <a:highlight>
                <a:srgbClr val="FFFFFF"/>
              </a:highlight>
            </a:endParaRPr>
          </a:p>
        </p:txBody>
      </p:sp>
      <p:sp>
        <p:nvSpPr>
          <p:cNvPr id="9" name="Google Shape;508;p6">
            <a:extLst>
              <a:ext uri="{FF2B5EF4-FFF2-40B4-BE49-F238E27FC236}">
                <a16:creationId xmlns:a16="http://schemas.microsoft.com/office/drawing/2014/main" id="{53658E3B-A370-4ED1-8CC9-1E80457283F5}"/>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30</a:t>
            </a:fld>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g2ab9d0fa18b_0_2"/>
          <p:cNvSpPr txBox="1">
            <a:spLocks noGrp="1"/>
          </p:cNvSpPr>
          <p:nvPr>
            <p:ph type="title"/>
          </p:nvPr>
        </p:nvSpPr>
        <p:spPr>
          <a:xfrm>
            <a:off x="68842" y="1507404"/>
            <a:ext cx="12054300" cy="590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Les modèles en (éco)toxicologie</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00000"/>
              <a:buFont typeface="Helvetica Neue"/>
              <a:buNone/>
            </a:pP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00000"/>
              <a:buFont typeface="Helvetica Neue"/>
              <a:buNone/>
            </a:pPr>
            <a:r>
              <a:rPr lang="fr-FR" sz="3200">
                <a:latin typeface="Helvetica Neue"/>
                <a:ea typeface="Helvetica Neue"/>
                <a:cs typeface="Helvetica Neue"/>
                <a:sym typeface="Helvetica Neue"/>
              </a:rPr>
              <a:t>						une palette d’outils selon les objectifs ….</a:t>
            </a:r>
            <a:endParaRPr sz="320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ct val="100000"/>
              <a:buFont typeface="Helvetica Neue"/>
              <a:buNone/>
            </a:pPr>
            <a:endParaRPr sz="3200">
              <a:latin typeface="Helvetica Neue"/>
              <a:ea typeface="Helvetica Neue"/>
              <a:cs typeface="Helvetica Neue"/>
              <a:sym typeface="Helvetica Neue"/>
            </a:endParaRPr>
          </a:p>
        </p:txBody>
      </p:sp>
      <p:sp>
        <p:nvSpPr>
          <p:cNvPr id="3" name="Google Shape;508;p6">
            <a:extLst>
              <a:ext uri="{FF2B5EF4-FFF2-40B4-BE49-F238E27FC236}">
                <a16:creationId xmlns:a16="http://schemas.microsoft.com/office/drawing/2014/main" id="{DDF72F1C-F0E4-42C3-84C4-F8F4E2EA7712}"/>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31</a:t>
            </a:fld>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
          <p:cNvSpPr txBox="1">
            <a:spLocks noGrp="1"/>
          </p:cNvSpPr>
          <p:nvPr>
            <p:ph type="title"/>
          </p:nvPr>
        </p:nvSpPr>
        <p:spPr>
          <a:xfrm>
            <a:off x="0" y="0"/>
            <a:ext cx="240000" cy="240000"/>
          </a:xfrm>
          <a:prstGeom prst="rect">
            <a:avLst/>
          </a:prstGeom>
          <a:noFill/>
          <a:ln w="9525" cap="flat" cmpd="sng">
            <a:solidFill>
              <a:schemeClr val="dk1">
                <a:alpha val="0"/>
              </a:schemeClr>
            </a:solidFill>
            <a:prstDash val="solid"/>
            <a:round/>
            <a:headEnd type="none" w="sm" len="sm"/>
            <a:tailEnd type="none" w="sm" len="sm"/>
          </a:ln>
        </p:spPr>
        <p:txBody>
          <a:bodyPr spcFirstLastPara="1" wrap="square" lIns="0" tIns="0" rIns="0" bIns="0" anchor="t" anchorCtr="0">
            <a:noAutofit/>
          </a:bodyPr>
          <a:lstStyle/>
          <a:p>
            <a:endParaRPr/>
          </a:p>
        </p:txBody>
      </p:sp>
      <p:sp>
        <p:nvSpPr>
          <p:cNvPr id="175" name="Google Shape;175;p1"/>
          <p:cNvSpPr txBox="1">
            <a:spLocks noGrp="1"/>
          </p:cNvSpPr>
          <p:nvPr>
            <p:ph type="body" idx="1"/>
          </p:nvPr>
        </p:nvSpPr>
        <p:spPr>
          <a:xfrm>
            <a:off x="480000" y="2460567"/>
            <a:ext cx="11232000" cy="3130266"/>
          </a:xfrm>
          <a:prstGeom prst="rect">
            <a:avLst/>
          </a:prstGeom>
          <a:noFill/>
          <a:ln>
            <a:noFill/>
          </a:ln>
        </p:spPr>
        <p:txBody>
          <a:bodyPr spcFirstLastPara="1" wrap="square" lIns="0" tIns="0" rIns="0" bIns="0" anchor="t" anchorCtr="0">
            <a:noAutofit/>
          </a:bodyPr>
          <a:lstStyle/>
          <a:p>
            <a:pPr marL="0" indent="0" algn="ctr">
              <a:buClr>
                <a:schemeClr val="hlink"/>
              </a:buClr>
              <a:buSzPts val="3200"/>
            </a:pPr>
            <a:r>
              <a:rPr lang="fr-FR" sz="3600" dirty="0">
                <a:solidFill>
                  <a:schemeClr val="hlink"/>
                </a:solidFill>
              </a:rPr>
              <a:t>MODÉLISATION DES RISQUES LIÉS AU CONTAMINANT - MORICO</a:t>
            </a:r>
            <a:endParaRPr sz="3600" dirty="0"/>
          </a:p>
          <a:p>
            <a:pPr marL="0" indent="0" algn="ctr"/>
            <a:endParaRPr dirty="0">
              <a:solidFill>
                <a:schemeClr val="hlink"/>
              </a:solidFill>
            </a:endParaRPr>
          </a:p>
          <a:p>
            <a:pPr marL="0" indent="0" algn="ctr">
              <a:buClr>
                <a:schemeClr val="hlink"/>
              </a:buClr>
              <a:buSzPts val="2800"/>
            </a:pPr>
            <a:r>
              <a:rPr lang="fr-FR" sz="3733" b="0" dirty="0">
                <a:solidFill>
                  <a:schemeClr val="hlink"/>
                </a:solidFill>
                <a:latin typeface="Helvetica Neue"/>
                <a:ea typeface="Helvetica Neue"/>
                <a:cs typeface="Helvetica Neue"/>
                <a:sym typeface="Helvetica Neue"/>
              </a:rPr>
              <a:t>CONCEPTS CLES - PART II</a:t>
            </a:r>
            <a:endParaRPr b="0" dirty="0">
              <a:latin typeface="Helvetica Neue"/>
              <a:ea typeface="Helvetica Neue"/>
              <a:cs typeface="Helvetica Neue"/>
              <a:sym typeface="Helvetica Neue"/>
            </a:endParaRPr>
          </a:p>
          <a:p>
            <a:pPr marL="0" indent="0" algn="ctr">
              <a:buSzPts val="2400"/>
            </a:pPr>
            <a:r>
              <a:rPr lang="fr-FR" sz="3200" b="0" dirty="0">
                <a:latin typeface="Helvetica Neue"/>
                <a:ea typeface="Helvetica Neue"/>
                <a:cs typeface="Helvetica Neue"/>
                <a:sym typeface="Helvetica Neue"/>
              </a:rPr>
              <a:t>DÉVELOPPER, TESTER, ET ÉVALUER UN MODÈLE</a:t>
            </a:r>
            <a:endParaRPr sz="3200" b="0" dirty="0">
              <a:solidFill>
                <a:schemeClr val="hlink"/>
              </a:solidFill>
              <a:latin typeface="Helvetica Neue"/>
              <a:ea typeface="Helvetica Neue"/>
              <a:cs typeface="Helvetica Neue"/>
              <a:sym typeface="Helvetica Neue"/>
            </a:endParaRPr>
          </a:p>
        </p:txBody>
      </p:sp>
      <p:sp>
        <p:nvSpPr>
          <p:cNvPr id="12" name="Google Shape;508;p6">
            <a:extLst>
              <a:ext uri="{FF2B5EF4-FFF2-40B4-BE49-F238E27FC236}">
                <a16:creationId xmlns:a16="http://schemas.microsoft.com/office/drawing/2014/main" id="{D15DFE06-9480-4C24-9A2E-9FB9D5A28DBB}"/>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6" name="Google Shape;186;p2"/>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33</a:t>
            </a:fld>
            <a:endParaRPr/>
          </a:p>
        </p:txBody>
      </p:sp>
      <p:sp>
        <p:nvSpPr>
          <p:cNvPr id="187" name="Google Shape;187;p2"/>
          <p:cNvSpPr txBox="1">
            <a:spLocks noGrp="1"/>
          </p:cNvSpPr>
          <p:nvPr>
            <p:ph type="body" idx="1"/>
          </p:nvPr>
        </p:nvSpPr>
        <p:spPr>
          <a:xfrm>
            <a:off x="331088" y="1345815"/>
            <a:ext cx="5197193" cy="4517517"/>
          </a:xfrm>
          <a:prstGeom prst="rect">
            <a:avLst/>
          </a:prstGeom>
          <a:noFill/>
          <a:ln>
            <a:noFill/>
          </a:ln>
        </p:spPr>
        <p:txBody>
          <a:bodyPr spcFirstLastPara="1" wrap="square" lIns="0" tIns="0" rIns="0" bIns="0" anchor="t" anchorCtr="0">
            <a:noAutofit/>
          </a:bodyPr>
          <a:lstStyle/>
          <a:p>
            <a:pPr marL="990575" indent="-380990">
              <a:lnSpc>
                <a:spcPct val="150000"/>
              </a:lnSpc>
              <a:spcBef>
                <a:spcPts val="0"/>
              </a:spcBef>
              <a:buClr>
                <a:srgbClr val="0070C0"/>
              </a:buClr>
              <a:buSzPts val="2000"/>
              <a:buFont typeface="Noto Sans Symbols"/>
              <a:buChar char="▪"/>
            </a:pPr>
            <a:r>
              <a:rPr lang="fr-FR" sz="2667" b="0">
                <a:latin typeface="Helvetica Neue"/>
                <a:ea typeface="Helvetica Neue"/>
                <a:cs typeface="Helvetica Neue"/>
                <a:sym typeface="Helvetica Neue"/>
              </a:rPr>
              <a:t>Spécification</a:t>
            </a:r>
            <a:endParaRPr/>
          </a:p>
          <a:p>
            <a:pPr marL="990575" indent="-380990">
              <a:lnSpc>
                <a:spcPct val="150000"/>
              </a:lnSpc>
              <a:spcBef>
                <a:spcPts val="800"/>
              </a:spcBef>
              <a:buClr>
                <a:srgbClr val="0070C0"/>
              </a:buClr>
              <a:buSzPts val="2000"/>
              <a:buFont typeface="Noto Sans Symbols"/>
              <a:buChar char="▪"/>
            </a:pPr>
            <a:r>
              <a:rPr lang="fr-FR" sz="2667" b="0">
                <a:latin typeface="Helvetica Neue"/>
                <a:ea typeface="Helvetica Neue"/>
                <a:cs typeface="Helvetica Neue"/>
                <a:sym typeface="Helvetica Neue"/>
              </a:rPr>
              <a:t>Programmation</a:t>
            </a:r>
            <a:endParaRPr/>
          </a:p>
          <a:p>
            <a:pPr marL="990575" indent="-380990">
              <a:lnSpc>
                <a:spcPct val="150000"/>
              </a:lnSpc>
              <a:spcBef>
                <a:spcPts val="800"/>
              </a:spcBef>
              <a:buClr>
                <a:srgbClr val="0070C0"/>
              </a:buClr>
              <a:buSzPts val="2000"/>
              <a:buFont typeface="Noto Sans Symbols"/>
              <a:buChar char="▪"/>
            </a:pPr>
            <a:r>
              <a:rPr lang="fr-FR" sz="2667" b="0">
                <a:latin typeface="Helvetica Neue"/>
                <a:ea typeface="Helvetica Neue"/>
                <a:cs typeface="Helvetica Neue"/>
                <a:sym typeface="Helvetica Neue"/>
              </a:rPr>
              <a:t>Simulations </a:t>
            </a:r>
            <a:endParaRPr/>
          </a:p>
          <a:p>
            <a:pPr marL="990575" indent="-380990">
              <a:lnSpc>
                <a:spcPct val="150000"/>
              </a:lnSpc>
              <a:spcBef>
                <a:spcPts val="800"/>
              </a:spcBef>
              <a:buClr>
                <a:srgbClr val="0070C0"/>
              </a:buClr>
              <a:buSzPts val="2000"/>
              <a:buFont typeface="Noto Sans Symbols"/>
              <a:buChar char="▪"/>
            </a:pPr>
            <a:r>
              <a:rPr lang="fr-FR" sz="2667" b="0">
                <a:latin typeface="Helvetica Neue"/>
                <a:ea typeface="Helvetica Neue"/>
                <a:cs typeface="Helvetica Neue"/>
                <a:sym typeface="Helvetica Neue"/>
              </a:rPr>
              <a:t>Sensibilité et incertitude</a:t>
            </a:r>
            <a:endParaRPr/>
          </a:p>
          <a:p>
            <a:pPr marL="990575" indent="-380990">
              <a:lnSpc>
                <a:spcPct val="150000"/>
              </a:lnSpc>
              <a:spcBef>
                <a:spcPts val="800"/>
              </a:spcBef>
              <a:buClr>
                <a:srgbClr val="0070C0"/>
              </a:buClr>
              <a:buSzPts val="2000"/>
              <a:buFont typeface="Noto Sans Symbols"/>
              <a:buChar char="▪"/>
            </a:pPr>
            <a:r>
              <a:rPr lang="fr-FR" sz="2667" b="0">
                <a:latin typeface="Helvetica Neue"/>
                <a:ea typeface="Helvetica Neue"/>
                <a:cs typeface="Helvetica Neue"/>
                <a:sym typeface="Helvetica Neue"/>
              </a:rPr>
              <a:t>Calibration</a:t>
            </a:r>
            <a:endParaRPr/>
          </a:p>
          <a:p>
            <a:pPr marL="990575" indent="-380990">
              <a:lnSpc>
                <a:spcPct val="150000"/>
              </a:lnSpc>
              <a:spcBef>
                <a:spcPts val="800"/>
              </a:spcBef>
              <a:buClr>
                <a:srgbClr val="0070C0"/>
              </a:buClr>
              <a:buSzPts val="2000"/>
              <a:buFont typeface="Noto Sans Symbols"/>
              <a:buChar char="▪"/>
            </a:pPr>
            <a:r>
              <a:rPr lang="fr-FR" sz="2667" b="0">
                <a:latin typeface="Helvetica Neue"/>
                <a:ea typeface="Helvetica Neue"/>
                <a:cs typeface="Helvetica Neue"/>
                <a:sym typeface="Helvetica Neue"/>
              </a:rPr>
              <a:t>Validation</a:t>
            </a:r>
            <a:endParaRPr/>
          </a:p>
          <a:p>
            <a:pPr marL="0" indent="0">
              <a:spcBef>
                <a:spcPts val="1333"/>
              </a:spcBef>
              <a:buSzPts val="2000"/>
              <a:buNone/>
            </a:pPr>
            <a:endParaRPr sz="2667"/>
          </a:p>
        </p:txBody>
      </p:sp>
      <p:sp>
        <p:nvSpPr>
          <p:cNvPr id="188" name="Google Shape;188;p2"/>
          <p:cNvSpPr txBox="1">
            <a:spLocks noGrp="1"/>
          </p:cNvSpPr>
          <p:nvPr>
            <p:ph type="body" idx="3"/>
          </p:nvPr>
        </p:nvSpPr>
        <p:spPr>
          <a:xfrm>
            <a:off x="8351999" y="2524800"/>
            <a:ext cx="3360000" cy="3374400"/>
          </a:xfrm>
          <a:prstGeom prst="rect">
            <a:avLst/>
          </a:prstGeom>
          <a:noFill/>
          <a:ln>
            <a:noFill/>
          </a:ln>
        </p:spPr>
        <p:txBody>
          <a:bodyPr spcFirstLastPara="1" wrap="square" lIns="0" tIns="0" rIns="0" bIns="0" anchor="t" anchorCtr="0">
            <a:noAutofit/>
          </a:bodyPr>
          <a:lstStyle/>
          <a:p>
            <a:pPr marL="191995" indent="-103097">
              <a:spcBef>
                <a:spcPts val="0"/>
              </a:spcBef>
              <a:buNone/>
            </a:pPr>
            <a:endParaRPr/>
          </a:p>
        </p:txBody>
      </p:sp>
      <p:pic>
        <p:nvPicPr>
          <p:cNvPr id="189" name="Google Shape;189;p2"/>
          <p:cNvPicPr preferRelativeResize="0"/>
          <p:nvPr/>
        </p:nvPicPr>
        <p:blipFill rotWithShape="1">
          <a:blip r:embed="rId3">
            <a:alphaModFix/>
          </a:blip>
          <a:srcRect l="12717" t="18799" r="17167"/>
          <a:stretch/>
        </p:blipFill>
        <p:spPr>
          <a:xfrm>
            <a:off x="5144475" y="963992"/>
            <a:ext cx="6423109" cy="493303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
          <p:cNvSpPr txBox="1">
            <a:spLocks noGrp="1"/>
          </p:cNvSpPr>
          <p:nvPr>
            <p:ph type="title"/>
          </p:nvPr>
        </p:nvSpPr>
        <p:spPr>
          <a:xfrm>
            <a:off x="2510465" y="501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Spécification</a:t>
            </a:r>
            <a:endParaRPr/>
          </a:p>
        </p:txBody>
      </p:sp>
      <p:sp>
        <p:nvSpPr>
          <p:cNvPr id="195" name="Google Shape;195;p3"/>
          <p:cNvSpPr txBox="1">
            <a:spLocks noGrp="1"/>
          </p:cNvSpPr>
          <p:nvPr>
            <p:ph type="body" idx="1"/>
          </p:nvPr>
        </p:nvSpPr>
        <p:spPr>
          <a:xfrm>
            <a:off x="480000" y="2448000"/>
            <a:ext cx="4946000" cy="3432000"/>
          </a:xfrm>
          <a:prstGeom prst="rect">
            <a:avLst/>
          </a:prstGeom>
          <a:noFill/>
          <a:ln>
            <a:noFill/>
          </a:ln>
        </p:spPr>
        <p:txBody>
          <a:bodyPr spcFirstLastPara="1" wrap="square" lIns="0" tIns="0" rIns="0" bIns="0" anchor="t" anchorCtr="0">
            <a:noAutofit/>
          </a:bodyPr>
          <a:lstStyle/>
          <a:p>
            <a:pPr marL="609585" indent="-491054">
              <a:lnSpc>
                <a:spcPct val="100000"/>
              </a:lnSpc>
              <a:spcBef>
                <a:spcPts val="0"/>
              </a:spcBef>
              <a:buSzPts val="2200"/>
              <a:buChar char="●"/>
            </a:pPr>
            <a:r>
              <a:rPr lang="fr-FR" sz="2933"/>
              <a:t>Définir le problème à modéliser </a:t>
            </a:r>
            <a:endParaRPr sz="2933"/>
          </a:p>
          <a:p>
            <a:pPr marL="609585" indent="-491054">
              <a:lnSpc>
                <a:spcPct val="100000"/>
              </a:lnSpc>
              <a:spcBef>
                <a:spcPts val="0"/>
              </a:spcBef>
              <a:buSzPts val="2200"/>
              <a:buChar char="●"/>
            </a:pPr>
            <a:r>
              <a:rPr lang="fr-FR" sz="2933"/>
              <a:t>Mettre en équations</a:t>
            </a:r>
            <a:endParaRPr sz="2933"/>
          </a:p>
        </p:txBody>
      </p:sp>
      <p:sp>
        <p:nvSpPr>
          <p:cNvPr id="198" name="Google Shape;198;p3"/>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34</a:t>
            </a:fld>
            <a:endParaRPr/>
          </a:p>
        </p:txBody>
      </p:sp>
      <p:pic>
        <p:nvPicPr>
          <p:cNvPr id="199" name="Google Shape;199;p3"/>
          <p:cNvPicPr preferRelativeResize="0"/>
          <p:nvPr/>
        </p:nvPicPr>
        <p:blipFill rotWithShape="1">
          <a:blip r:embed="rId3">
            <a:alphaModFix/>
          </a:blip>
          <a:srcRect t="23347" r="69762" b="16324"/>
          <a:stretch/>
        </p:blipFill>
        <p:spPr>
          <a:xfrm>
            <a:off x="5257960" y="1538279"/>
            <a:ext cx="2536632" cy="3795715"/>
          </a:xfrm>
          <a:prstGeom prst="rect">
            <a:avLst/>
          </a:prstGeom>
          <a:noFill/>
          <a:ln>
            <a:noFill/>
          </a:ln>
        </p:spPr>
      </p:pic>
      <p:pic>
        <p:nvPicPr>
          <p:cNvPr id="200" name="Google Shape;200;p3"/>
          <p:cNvPicPr preferRelativeResize="0"/>
          <p:nvPr/>
        </p:nvPicPr>
        <p:blipFill rotWithShape="1">
          <a:blip r:embed="rId3">
            <a:alphaModFix/>
          </a:blip>
          <a:srcRect l="31363" t="46979" r="18115" b="4346"/>
          <a:stretch/>
        </p:blipFill>
        <p:spPr>
          <a:xfrm>
            <a:off x="7794608" y="1733057"/>
            <a:ext cx="4397377" cy="3177556"/>
          </a:xfrm>
          <a:prstGeom prst="rect">
            <a:avLst/>
          </a:prstGeom>
          <a:noFill/>
          <a:ln>
            <a:noFill/>
          </a:ln>
        </p:spPr>
      </p:pic>
      <p:sp>
        <p:nvSpPr>
          <p:cNvPr id="201" name="Google Shape;201;p3"/>
          <p:cNvSpPr txBox="1"/>
          <p:nvPr/>
        </p:nvSpPr>
        <p:spPr>
          <a:xfrm>
            <a:off x="5469833" y="5728834"/>
            <a:ext cx="6433200" cy="746318"/>
          </a:xfrm>
          <a:prstGeom prst="rect">
            <a:avLst/>
          </a:prstGeom>
          <a:noFill/>
          <a:ln>
            <a:noFill/>
          </a:ln>
        </p:spPr>
        <p:txBody>
          <a:bodyPr spcFirstLastPara="1" wrap="square" lIns="121900" tIns="121900" rIns="121900" bIns="121900" anchor="t" anchorCtr="0">
            <a:spAutoFit/>
          </a:bodyPr>
          <a:lstStyle/>
          <a:p>
            <a:pPr>
              <a:lnSpc>
                <a:spcPct val="125000"/>
              </a:lnSpc>
              <a:spcBef>
                <a:spcPts val="1467"/>
              </a:spcBef>
            </a:pPr>
            <a:r>
              <a:rPr lang="fr-FR" sz="1600">
                <a:solidFill>
                  <a:srgbClr val="005599"/>
                </a:solidFill>
                <a:highlight>
                  <a:srgbClr val="FFFFFF"/>
                </a:highlight>
                <a:uFill>
                  <a:noFill/>
                </a:u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Teguh Gunardi</a:t>
            </a:r>
            <a:r>
              <a:rPr lang="fr-FR" sz="1600">
                <a:solidFill>
                  <a:srgbClr val="005599"/>
                </a:solidFill>
                <a:highlight>
                  <a:srgbClr val="FFFFFF"/>
                </a:highlight>
                <a:latin typeface="Helvetica Neue"/>
                <a:ea typeface="Helvetica Neue"/>
                <a:cs typeface="Helvetica Neue"/>
                <a:sym typeface="Helvetica Neue"/>
              </a:rPr>
              <a:t> (https://slideplayer.com/slide/15996641/)</a:t>
            </a:r>
            <a:endParaRPr sz="1600">
              <a:solidFill>
                <a:srgbClr val="005599"/>
              </a:solidFill>
              <a:highlight>
                <a:srgbClr val="FF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a8b8651083_0_5"/>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Spécification</a:t>
            </a:r>
            <a:endParaRPr/>
          </a:p>
        </p:txBody>
      </p:sp>
      <p:sp>
        <p:nvSpPr>
          <p:cNvPr id="207" name="Google Shape;207;g2a8b8651083_0_5"/>
          <p:cNvSpPr txBox="1">
            <a:spLocks noGrp="1"/>
          </p:cNvSpPr>
          <p:nvPr>
            <p:ph type="body" idx="1"/>
          </p:nvPr>
        </p:nvSpPr>
        <p:spPr>
          <a:xfrm>
            <a:off x="480000" y="2448000"/>
            <a:ext cx="4946000" cy="3432000"/>
          </a:xfrm>
          <a:prstGeom prst="rect">
            <a:avLst/>
          </a:prstGeom>
          <a:noFill/>
          <a:ln>
            <a:noFill/>
          </a:ln>
        </p:spPr>
        <p:txBody>
          <a:bodyPr spcFirstLastPara="1" wrap="square" lIns="0" tIns="0" rIns="0" bIns="0" anchor="t" anchorCtr="0">
            <a:noAutofit/>
          </a:bodyPr>
          <a:lstStyle/>
          <a:p>
            <a:pPr marL="609585" indent="-491054">
              <a:lnSpc>
                <a:spcPct val="100000"/>
              </a:lnSpc>
              <a:spcBef>
                <a:spcPts val="0"/>
              </a:spcBef>
              <a:buSzPts val="2200"/>
              <a:buChar char="●"/>
            </a:pPr>
            <a:r>
              <a:rPr lang="fr-FR" sz="2933"/>
              <a:t>Définir le problème à modéliser </a:t>
            </a:r>
            <a:endParaRPr sz="2933"/>
          </a:p>
          <a:p>
            <a:pPr marL="609585" indent="0">
              <a:lnSpc>
                <a:spcPct val="100000"/>
              </a:lnSpc>
              <a:spcBef>
                <a:spcPts val="0"/>
              </a:spcBef>
              <a:buNone/>
            </a:pPr>
            <a:endParaRPr sz="2933"/>
          </a:p>
          <a:p>
            <a:pPr marL="609585" indent="-491054">
              <a:lnSpc>
                <a:spcPct val="100000"/>
              </a:lnSpc>
              <a:spcBef>
                <a:spcPts val="0"/>
              </a:spcBef>
              <a:buSzPts val="2200"/>
              <a:buChar char="●"/>
            </a:pPr>
            <a:r>
              <a:rPr lang="fr-FR" sz="2933"/>
              <a:t>Mettre en équations</a:t>
            </a:r>
            <a:endParaRPr sz="2933"/>
          </a:p>
          <a:p>
            <a:pPr marL="0" indent="0">
              <a:lnSpc>
                <a:spcPct val="100000"/>
              </a:lnSpc>
              <a:spcBef>
                <a:spcPts val="0"/>
              </a:spcBef>
              <a:buNone/>
            </a:pPr>
            <a:endParaRPr sz="2933"/>
          </a:p>
          <a:p>
            <a:pPr marL="609585" indent="-491054">
              <a:lnSpc>
                <a:spcPct val="100000"/>
              </a:lnSpc>
              <a:spcBef>
                <a:spcPts val="0"/>
              </a:spcBef>
              <a:buSzPts val="2200"/>
              <a:buChar char="●"/>
            </a:pPr>
            <a:r>
              <a:rPr lang="fr-FR" sz="2933"/>
              <a:t>Résoudre</a:t>
            </a:r>
            <a:endParaRPr sz="2933"/>
          </a:p>
        </p:txBody>
      </p:sp>
      <p:sp>
        <p:nvSpPr>
          <p:cNvPr id="210" name="Google Shape;210;g2a8b8651083_0_5"/>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35</a:t>
            </a:fld>
            <a:endParaRPr/>
          </a:p>
        </p:txBody>
      </p:sp>
      <p:pic>
        <p:nvPicPr>
          <p:cNvPr id="211" name="Google Shape;211;g2a8b8651083_0_5"/>
          <p:cNvPicPr preferRelativeResize="0"/>
          <p:nvPr/>
        </p:nvPicPr>
        <p:blipFill rotWithShape="1">
          <a:blip r:embed="rId3">
            <a:alphaModFix/>
          </a:blip>
          <a:srcRect t="22432"/>
          <a:stretch/>
        </p:blipFill>
        <p:spPr>
          <a:xfrm>
            <a:off x="5186410" y="2081584"/>
            <a:ext cx="7005591" cy="4075451"/>
          </a:xfrm>
          <a:prstGeom prst="rect">
            <a:avLst/>
          </a:prstGeom>
          <a:noFill/>
          <a:ln>
            <a:noFill/>
          </a:ln>
        </p:spPr>
      </p:pic>
      <p:sp>
        <p:nvSpPr>
          <p:cNvPr id="212" name="Google Shape;212;g2a8b8651083_0_5"/>
          <p:cNvSpPr txBox="1">
            <a:spLocks noGrp="1"/>
          </p:cNvSpPr>
          <p:nvPr>
            <p:ph type="title"/>
          </p:nvPr>
        </p:nvSpPr>
        <p:spPr>
          <a:xfrm>
            <a:off x="6703200" y="1712233"/>
            <a:ext cx="5097600" cy="480000"/>
          </a:xfrm>
          <a:prstGeom prst="rect">
            <a:avLst/>
          </a:prstGeom>
          <a:noFill/>
          <a:ln>
            <a:noFill/>
          </a:ln>
        </p:spPr>
        <p:txBody>
          <a:bodyPr spcFirstLastPara="1" wrap="square" lIns="0" tIns="0" rIns="0" bIns="0" anchor="t" anchorCtr="0">
            <a:noAutofit/>
          </a:bodyPr>
          <a:lstStyle/>
          <a:p>
            <a:pPr>
              <a:buSzPts val="2500"/>
            </a:pPr>
            <a:r>
              <a:rPr lang="fr-FR" sz="2400"/>
              <a:t>Solution analytique / numérique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4"/>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Programmation</a:t>
            </a:r>
            <a:endParaRPr/>
          </a:p>
        </p:txBody>
      </p:sp>
      <p:sp>
        <p:nvSpPr>
          <p:cNvPr id="218" name="Google Shape;218;p4"/>
          <p:cNvSpPr txBox="1">
            <a:spLocks noGrp="1"/>
          </p:cNvSpPr>
          <p:nvPr>
            <p:ph type="body" idx="1"/>
          </p:nvPr>
        </p:nvSpPr>
        <p:spPr>
          <a:xfrm>
            <a:off x="479999" y="2448000"/>
            <a:ext cx="11232000" cy="3432000"/>
          </a:xfrm>
          <a:prstGeom prst="rect">
            <a:avLst/>
          </a:prstGeom>
          <a:noFill/>
          <a:ln>
            <a:noFill/>
          </a:ln>
        </p:spPr>
        <p:txBody>
          <a:bodyPr spcFirstLastPara="1" wrap="square" lIns="0" tIns="0" rIns="0" bIns="0" anchor="t" anchorCtr="0">
            <a:noAutofit/>
          </a:bodyPr>
          <a:lstStyle/>
          <a:p>
            <a:pPr marL="609585" indent="-491054">
              <a:lnSpc>
                <a:spcPct val="100000"/>
              </a:lnSpc>
              <a:spcBef>
                <a:spcPts val="0"/>
              </a:spcBef>
              <a:buSzPts val="2200"/>
              <a:buChar char="●"/>
            </a:pPr>
            <a:r>
              <a:rPr lang="fr-FR" sz="2933"/>
              <a:t>Convertir le problème en code</a:t>
            </a:r>
            <a:endParaRPr sz="2933"/>
          </a:p>
        </p:txBody>
      </p:sp>
      <p:sp>
        <p:nvSpPr>
          <p:cNvPr id="221" name="Google Shape;221;p4"/>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36</a:t>
            </a:fld>
            <a:endParaRPr/>
          </a:p>
        </p:txBody>
      </p:sp>
      <p:pic>
        <p:nvPicPr>
          <p:cNvPr id="222" name="Google Shape;222;p4"/>
          <p:cNvPicPr preferRelativeResize="0"/>
          <p:nvPr/>
        </p:nvPicPr>
        <p:blipFill rotWithShape="1">
          <a:blip r:embed="rId3">
            <a:alphaModFix/>
          </a:blip>
          <a:srcRect l="31363" t="82948" r="18115" b="4346"/>
          <a:stretch/>
        </p:blipFill>
        <p:spPr>
          <a:xfrm>
            <a:off x="1" y="3749276"/>
            <a:ext cx="4397401" cy="829432"/>
          </a:xfrm>
          <a:prstGeom prst="rect">
            <a:avLst/>
          </a:prstGeom>
          <a:noFill/>
          <a:ln>
            <a:noFill/>
          </a:ln>
        </p:spPr>
      </p:pic>
      <p:sp>
        <p:nvSpPr>
          <p:cNvPr id="223" name="Google Shape;223;p4"/>
          <p:cNvSpPr/>
          <p:nvPr/>
        </p:nvSpPr>
        <p:spPr>
          <a:xfrm>
            <a:off x="3969000" y="3720400"/>
            <a:ext cx="1097200" cy="1097200"/>
          </a:xfrm>
          <a:prstGeom prst="rightArrow">
            <a:avLst>
              <a:gd name="adj1" fmla="val 50000"/>
              <a:gd name="adj2" fmla="val 50000"/>
            </a:avLst>
          </a:prstGeom>
          <a:solidFill>
            <a:srgbClr val="B7B7B7"/>
          </a:solidFill>
          <a:ln w="2857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endParaRPr sz="1867"/>
          </a:p>
        </p:txBody>
      </p:sp>
      <p:pic>
        <p:nvPicPr>
          <p:cNvPr id="224" name="Google Shape;224;p4"/>
          <p:cNvPicPr preferRelativeResize="0"/>
          <p:nvPr/>
        </p:nvPicPr>
        <p:blipFill>
          <a:blip r:embed="rId4">
            <a:alphaModFix/>
          </a:blip>
          <a:stretch>
            <a:fillRect/>
          </a:stretch>
        </p:blipFill>
        <p:spPr>
          <a:xfrm>
            <a:off x="5066201" y="3091667"/>
            <a:ext cx="6844967" cy="23546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5"/>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Simulations</a:t>
            </a:r>
            <a:endParaRPr/>
          </a:p>
        </p:txBody>
      </p:sp>
      <p:sp>
        <p:nvSpPr>
          <p:cNvPr id="230" name="Google Shape;230;p5"/>
          <p:cNvSpPr txBox="1">
            <a:spLocks noGrp="1"/>
          </p:cNvSpPr>
          <p:nvPr>
            <p:ph type="body" idx="1"/>
          </p:nvPr>
        </p:nvSpPr>
        <p:spPr>
          <a:xfrm>
            <a:off x="480000" y="2448000"/>
            <a:ext cx="5782400" cy="3432000"/>
          </a:xfrm>
          <a:prstGeom prst="rect">
            <a:avLst/>
          </a:prstGeom>
          <a:noFill/>
          <a:ln>
            <a:noFill/>
          </a:ln>
        </p:spPr>
        <p:txBody>
          <a:bodyPr spcFirstLastPara="1" wrap="square" lIns="0" tIns="0" rIns="0" bIns="0" anchor="t" anchorCtr="0">
            <a:noAutofit/>
          </a:bodyPr>
          <a:lstStyle/>
          <a:p>
            <a:pPr marL="609585" indent="-491054">
              <a:lnSpc>
                <a:spcPct val="100000"/>
              </a:lnSpc>
              <a:spcBef>
                <a:spcPts val="0"/>
              </a:spcBef>
              <a:buSzPts val="2200"/>
              <a:buChar char="●"/>
            </a:pPr>
            <a:r>
              <a:rPr lang="fr-FR" sz="2933" dirty="0"/>
              <a:t>Tester le modèle pour différentes valeurs de paramètres</a:t>
            </a:r>
            <a:endParaRPr sz="2933" dirty="0"/>
          </a:p>
          <a:p>
            <a:pPr marL="0" indent="0">
              <a:lnSpc>
                <a:spcPct val="100000"/>
              </a:lnSpc>
              <a:spcBef>
                <a:spcPts val="0"/>
              </a:spcBef>
              <a:buNone/>
            </a:pPr>
            <a:endParaRPr sz="2133" dirty="0"/>
          </a:p>
          <a:p>
            <a:pPr marL="0" indent="0">
              <a:lnSpc>
                <a:spcPct val="100000"/>
              </a:lnSpc>
              <a:spcBef>
                <a:spcPts val="0"/>
              </a:spcBef>
              <a:buNone/>
            </a:pPr>
            <a:endParaRPr sz="2933" dirty="0"/>
          </a:p>
          <a:p>
            <a:pPr marL="0" indent="0">
              <a:lnSpc>
                <a:spcPct val="100000"/>
              </a:lnSpc>
              <a:spcBef>
                <a:spcPts val="0"/>
              </a:spcBef>
              <a:buNone/>
            </a:pPr>
            <a:endParaRPr sz="2933" dirty="0"/>
          </a:p>
          <a:p>
            <a:pPr marL="0" indent="0">
              <a:lnSpc>
                <a:spcPct val="100000"/>
              </a:lnSpc>
              <a:spcBef>
                <a:spcPts val="0"/>
              </a:spcBef>
              <a:buNone/>
            </a:pPr>
            <a:endParaRPr sz="2933" dirty="0"/>
          </a:p>
          <a:p>
            <a:pPr marL="0" indent="0">
              <a:lnSpc>
                <a:spcPct val="100000"/>
              </a:lnSpc>
              <a:spcBef>
                <a:spcPts val="0"/>
              </a:spcBef>
              <a:buNone/>
            </a:pPr>
            <a:endParaRPr sz="2933" dirty="0"/>
          </a:p>
          <a:p>
            <a:pPr marL="0" indent="0">
              <a:lnSpc>
                <a:spcPct val="100000"/>
              </a:lnSpc>
              <a:spcBef>
                <a:spcPts val="0"/>
              </a:spcBef>
              <a:buNone/>
            </a:pPr>
            <a:endParaRPr sz="2933" dirty="0"/>
          </a:p>
          <a:p>
            <a:pPr marL="0" indent="0">
              <a:lnSpc>
                <a:spcPct val="100000"/>
              </a:lnSpc>
              <a:spcBef>
                <a:spcPts val="0"/>
              </a:spcBef>
              <a:buNone/>
            </a:pPr>
            <a:endParaRPr sz="2933" dirty="0"/>
          </a:p>
          <a:p>
            <a:pPr marL="0" indent="0">
              <a:lnSpc>
                <a:spcPct val="100000"/>
              </a:lnSpc>
              <a:spcBef>
                <a:spcPts val="0"/>
              </a:spcBef>
              <a:buNone/>
            </a:pPr>
            <a:endParaRPr sz="2933" dirty="0">
              <a:solidFill>
                <a:schemeClr val="dk2"/>
              </a:solidFill>
            </a:endParaRPr>
          </a:p>
          <a:p>
            <a:pPr marL="0" indent="0">
              <a:lnSpc>
                <a:spcPct val="100000"/>
              </a:lnSpc>
              <a:spcBef>
                <a:spcPts val="0"/>
              </a:spcBef>
              <a:buNone/>
            </a:pPr>
            <a:r>
              <a:rPr lang="fr-FR" sz="1867" dirty="0">
                <a:solidFill>
                  <a:schemeClr val="dk2"/>
                </a:solidFill>
              </a:rPr>
              <a:t>script: </a:t>
            </a:r>
            <a:r>
              <a:rPr lang="fr-FR" sz="1867" u="sng" dirty="0">
                <a:solidFill>
                  <a:schemeClr val="dk2"/>
                </a:solidFill>
                <a:hlinkClick r:id="rId3">
                  <a:extLst>
                    <a:ext uri="{A12FA001-AC4F-418D-AE19-62706E023703}">
                      <ahyp:hlinkClr xmlns:ahyp="http://schemas.microsoft.com/office/drawing/2018/hyperlinkcolor" val="tx"/>
                    </a:ext>
                  </a:extLst>
                </a:hlinkClick>
              </a:rPr>
              <a:t>https://github.com/rroyaute/morico-qsar/blob/main/R/freefallin_sims.R</a:t>
            </a:r>
            <a:endParaRPr sz="1867" dirty="0">
              <a:solidFill>
                <a:schemeClr val="dk2"/>
              </a:solidFill>
            </a:endParaRPr>
          </a:p>
          <a:p>
            <a:pPr marL="0" indent="0">
              <a:lnSpc>
                <a:spcPct val="100000"/>
              </a:lnSpc>
              <a:spcBef>
                <a:spcPts val="0"/>
              </a:spcBef>
              <a:buNone/>
            </a:pPr>
            <a:endParaRPr sz="2933" dirty="0"/>
          </a:p>
        </p:txBody>
      </p:sp>
      <p:sp>
        <p:nvSpPr>
          <p:cNvPr id="233" name="Google Shape;233;p5"/>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37</a:t>
            </a:fld>
            <a:endParaRPr/>
          </a:p>
        </p:txBody>
      </p:sp>
      <p:sp>
        <p:nvSpPr>
          <p:cNvPr id="234" name="Google Shape;234;p5"/>
          <p:cNvSpPr txBox="1"/>
          <p:nvPr/>
        </p:nvSpPr>
        <p:spPr>
          <a:xfrm>
            <a:off x="587200" y="5679430"/>
            <a:ext cx="11604800" cy="461624"/>
          </a:xfrm>
          <a:prstGeom prst="rect">
            <a:avLst/>
          </a:prstGeom>
          <a:noFill/>
          <a:ln>
            <a:noFill/>
          </a:ln>
        </p:spPr>
        <p:txBody>
          <a:bodyPr spcFirstLastPara="1" wrap="square" lIns="121900" tIns="121900" rIns="121900" bIns="121900" anchor="t" anchorCtr="0">
            <a:spAutoFit/>
          </a:bodyPr>
          <a:lstStyle/>
          <a:p>
            <a:r>
              <a:rPr lang="fr-FR" dirty="0">
                <a:solidFill>
                  <a:schemeClr val="dk2"/>
                </a:solidFill>
              </a:rPr>
              <a:t>https://github.com/rroyaute/morico-qsar/blob/main/R/sims/sims_freefallin.R</a:t>
            </a:r>
            <a:endParaRPr dirty="0">
              <a:solidFill>
                <a:schemeClr val="dk2"/>
              </a:solidFill>
            </a:endParaRPr>
          </a:p>
        </p:txBody>
      </p:sp>
      <p:pic>
        <p:nvPicPr>
          <p:cNvPr id="235" name="Google Shape;235;p5"/>
          <p:cNvPicPr preferRelativeResize="0"/>
          <p:nvPr/>
        </p:nvPicPr>
        <p:blipFill>
          <a:blip r:embed="rId4">
            <a:alphaModFix/>
          </a:blip>
          <a:stretch>
            <a:fillRect/>
          </a:stretch>
        </p:blipFill>
        <p:spPr>
          <a:xfrm>
            <a:off x="5173929" y="996800"/>
            <a:ext cx="6990435" cy="49931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2a8b8651083_0_19"/>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Cas concret: Modèle QSAR</a:t>
            </a:r>
            <a:endParaRPr/>
          </a:p>
        </p:txBody>
      </p:sp>
      <p:sp>
        <p:nvSpPr>
          <p:cNvPr id="241" name="Google Shape;241;g2a8b8651083_0_19"/>
          <p:cNvSpPr txBox="1">
            <a:spLocks noGrp="1"/>
          </p:cNvSpPr>
          <p:nvPr>
            <p:ph type="body" idx="1"/>
          </p:nvPr>
        </p:nvSpPr>
        <p:spPr>
          <a:xfrm>
            <a:off x="480000" y="2448000"/>
            <a:ext cx="11232000" cy="3930000"/>
          </a:xfrm>
          <a:prstGeom prst="rect">
            <a:avLst/>
          </a:prstGeom>
          <a:noFill/>
          <a:ln>
            <a:noFill/>
          </a:ln>
        </p:spPr>
        <p:txBody>
          <a:bodyPr spcFirstLastPara="1" wrap="square" lIns="0" tIns="0" rIns="0" bIns="0" anchor="t" anchorCtr="0">
            <a:noAutofit/>
          </a:bodyPr>
          <a:lstStyle/>
          <a:p>
            <a:pPr marL="0" indent="0">
              <a:lnSpc>
                <a:spcPct val="100000"/>
              </a:lnSpc>
              <a:spcBef>
                <a:spcPts val="0"/>
              </a:spcBef>
              <a:buNone/>
            </a:pPr>
            <a:r>
              <a:rPr lang="fr-FR" sz="2933">
                <a:solidFill>
                  <a:schemeClr val="dk2"/>
                </a:solidFill>
              </a:rPr>
              <a:t>Comment formuler le problème?</a:t>
            </a:r>
            <a:endParaRPr sz="2933">
              <a:solidFill>
                <a:schemeClr val="dk2"/>
              </a:solidFill>
            </a:endParaRPr>
          </a:p>
          <a:p>
            <a:pPr marL="0" indent="0">
              <a:lnSpc>
                <a:spcPct val="100000"/>
              </a:lnSpc>
              <a:spcBef>
                <a:spcPts val="0"/>
              </a:spcBef>
              <a:buNone/>
            </a:pPr>
            <a:endParaRPr sz="2933"/>
          </a:p>
          <a:p>
            <a:pPr marL="380990" indent="-380990">
              <a:lnSpc>
                <a:spcPct val="100000"/>
              </a:lnSpc>
              <a:spcBef>
                <a:spcPts val="0"/>
              </a:spcBef>
              <a:buClr>
                <a:srgbClr val="0070C0"/>
              </a:buClr>
              <a:buSzPts val="1900"/>
              <a:buFont typeface="Noto Sans Symbols"/>
              <a:buChar char="▪"/>
            </a:pPr>
            <a:r>
              <a:rPr lang="fr-FR" sz="2533" b="1">
                <a:latin typeface="Helvetica Neue"/>
                <a:ea typeface="Helvetica Neue"/>
                <a:cs typeface="Helvetica Neue"/>
                <a:sym typeface="Helvetica Neue"/>
              </a:rPr>
              <a:t>Rappel: </a:t>
            </a:r>
            <a:r>
              <a:rPr lang="fr-FR" sz="2533">
                <a:latin typeface="Helvetica Neue"/>
                <a:ea typeface="Helvetica Neue"/>
                <a:cs typeface="Helvetica Neue"/>
                <a:sym typeface="Helvetica Neue"/>
              </a:rPr>
              <a:t>relation linéaire entre 1/LC</a:t>
            </a:r>
            <a:r>
              <a:rPr lang="fr-FR" sz="2533" baseline="-25000">
                <a:latin typeface="Helvetica Neue"/>
                <a:ea typeface="Helvetica Neue"/>
                <a:cs typeface="Helvetica Neue"/>
                <a:sym typeface="Helvetica Neue"/>
              </a:rPr>
              <a:t>50</a:t>
            </a:r>
            <a:r>
              <a:rPr lang="fr-FR" sz="2533">
                <a:latin typeface="Helvetica Neue"/>
                <a:ea typeface="Helvetica Neue"/>
                <a:cs typeface="Helvetica Neue"/>
                <a:sym typeface="Helvetica Neue"/>
              </a:rPr>
              <a:t> et K</a:t>
            </a:r>
            <a:r>
              <a:rPr lang="fr-FR" sz="2533" baseline="-25000">
                <a:latin typeface="Helvetica Neue"/>
                <a:ea typeface="Helvetica Neue"/>
                <a:cs typeface="Helvetica Neue"/>
                <a:sym typeface="Helvetica Neue"/>
              </a:rPr>
              <a:t>ow</a:t>
            </a:r>
            <a:endParaRPr sz="2267" baseline="-25000">
              <a:latin typeface="Helvetica Neue"/>
              <a:ea typeface="Helvetica Neue"/>
              <a:cs typeface="Helvetica Neue"/>
              <a:sym typeface="Helvetica Neue"/>
            </a:endParaRPr>
          </a:p>
        </p:txBody>
      </p:sp>
      <p:sp>
        <p:nvSpPr>
          <p:cNvPr id="244" name="Google Shape;244;g2a8b8651083_0_19"/>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38</a:t>
            </a:fld>
            <a:endParaRPr/>
          </a:p>
        </p:txBody>
      </p:sp>
      <p:pic>
        <p:nvPicPr>
          <p:cNvPr id="245" name="Google Shape;245;g2a8b8651083_0_19"/>
          <p:cNvPicPr preferRelativeResize="0"/>
          <p:nvPr/>
        </p:nvPicPr>
        <p:blipFill rotWithShape="1">
          <a:blip r:embed="rId3">
            <a:alphaModFix/>
          </a:blip>
          <a:srcRect/>
          <a:stretch/>
        </p:blipFill>
        <p:spPr>
          <a:xfrm>
            <a:off x="7620603" y="1"/>
            <a:ext cx="4601932" cy="23489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a954e67437_0_1"/>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Cas concret: Modèle QSAR</a:t>
            </a:r>
            <a:endParaRPr/>
          </a:p>
        </p:txBody>
      </p:sp>
      <p:sp>
        <p:nvSpPr>
          <p:cNvPr id="251" name="Google Shape;251;g2a954e67437_0_1"/>
          <p:cNvSpPr txBox="1">
            <a:spLocks noGrp="1"/>
          </p:cNvSpPr>
          <p:nvPr>
            <p:ph type="body" idx="1"/>
          </p:nvPr>
        </p:nvSpPr>
        <p:spPr>
          <a:xfrm>
            <a:off x="480000" y="2448000"/>
            <a:ext cx="11232000" cy="3930000"/>
          </a:xfrm>
          <a:prstGeom prst="rect">
            <a:avLst/>
          </a:prstGeom>
          <a:noFill/>
          <a:ln>
            <a:noFill/>
          </a:ln>
        </p:spPr>
        <p:txBody>
          <a:bodyPr spcFirstLastPara="1" wrap="square" lIns="0" tIns="0" rIns="0" bIns="0" anchor="t" anchorCtr="0">
            <a:noAutofit/>
          </a:bodyPr>
          <a:lstStyle/>
          <a:p>
            <a:pPr marL="0" indent="0">
              <a:lnSpc>
                <a:spcPct val="100000"/>
              </a:lnSpc>
              <a:spcBef>
                <a:spcPts val="0"/>
              </a:spcBef>
              <a:buNone/>
            </a:pPr>
            <a:r>
              <a:rPr lang="fr-FR" sz="2933">
                <a:solidFill>
                  <a:schemeClr val="dk2"/>
                </a:solidFill>
              </a:rPr>
              <a:t>Formulation</a:t>
            </a:r>
            <a:endParaRPr sz="2933">
              <a:solidFill>
                <a:schemeClr val="dk2"/>
              </a:solidFill>
            </a:endParaRPr>
          </a:p>
          <a:p>
            <a:pPr marL="0" indent="0">
              <a:lnSpc>
                <a:spcPct val="100000"/>
              </a:lnSpc>
              <a:spcBef>
                <a:spcPts val="0"/>
              </a:spcBef>
              <a:buNone/>
            </a:pPr>
            <a:endParaRPr sz="2933"/>
          </a:p>
          <a:p>
            <a:pPr marL="380990" indent="-380990">
              <a:lnSpc>
                <a:spcPct val="100000"/>
              </a:lnSpc>
              <a:spcBef>
                <a:spcPts val="0"/>
              </a:spcBef>
              <a:buClr>
                <a:srgbClr val="0070C0"/>
              </a:buClr>
              <a:buSzPts val="1900"/>
              <a:buFont typeface="Noto Sans Symbols"/>
              <a:buChar char="▪"/>
            </a:pPr>
            <a:r>
              <a:rPr lang="fr-FR" sz="2533" b="1">
                <a:latin typeface="Helvetica Neue"/>
                <a:ea typeface="Helvetica Neue"/>
                <a:cs typeface="Helvetica Neue"/>
                <a:sym typeface="Helvetica Neue"/>
              </a:rPr>
              <a:t>But:</a:t>
            </a:r>
            <a:r>
              <a:rPr lang="fr-FR" sz="2533">
                <a:latin typeface="Helvetica Neue"/>
                <a:ea typeface="Helvetica Neue"/>
                <a:cs typeface="Helvetica Neue"/>
                <a:sym typeface="Helvetica Neue"/>
              </a:rPr>
              <a:t> prédire toxicité à partir des caractéristiques chimiques</a:t>
            </a:r>
            <a:endParaRPr sz="2533">
              <a:latin typeface="Helvetica Neue"/>
              <a:ea typeface="Helvetica Neue"/>
              <a:cs typeface="Helvetica Neue"/>
              <a:sym typeface="Helvetica Neue"/>
            </a:endParaRPr>
          </a:p>
          <a:p>
            <a:pPr marL="380990" indent="-380990">
              <a:lnSpc>
                <a:spcPct val="100000"/>
              </a:lnSpc>
              <a:spcBef>
                <a:spcPts val="0"/>
              </a:spcBef>
              <a:buClr>
                <a:srgbClr val="0070C0"/>
              </a:buClr>
              <a:buSzPts val="1900"/>
              <a:buFont typeface="Noto Sans Symbols"/>
              <a:buChar char="▪"/>
            </a:pPr>
            <a:r>
              <a:rPr lang="fr-FR" sz="2533">
                <a:latin typeface="Helvetica Neue"/>
                <a:ea typeface="Helvetica Neue"/>
                <a:cs typeface="Helvetica Neue"/>
                <a:sym typeface="Helvetica Neue"/>
              </a:rPr>
              <a:t>Relation entre lipophilie et toxicité</a:t>
            </a:r>
            <a:endParaRPr sz="2533">
              <a:latin typeface="Helvetica Neue"/>
              <a:ea typeface="Helvetica Neue"/>
              <a:cs typeface="Helvetica Neue"/>
              <a:sym typeface="Helvetica Neue"/>
            </a:endParaRPr>
          </a:p>
          <a:p>
            <a:pPr marL="380990" indent="-380990">
              <a:lnSpc>
                <a:spcPct val="100000"/>
              </a:lnSpc>
              <a:spcBef>
                <a:spcPts val="0"/>
              </a:spcBef>
              <a:buSzPts val="1900"/>
              <a:buFont typeface="Helvetica Neue"/>
              <a:buChar char="▪"/>
            </a:pPr>
            <a:r>
              <a:rPr lang="fr-FR" sz="2533" b="1">
                <a:latin typeface="Helvetica Neue"/>
                <a:ea typeface="Helvetica Neue"/>
                <a:cs typeface="Helvetica Neue"/>
                <a:sym typeface="Helvetica Neue"/>
              </a:rPr>
              <a:t>Postulats:</a:t>
            </a:r>
            <a:r>
              <a:rPr lang="fr-FR" sz="2533">
                <a:latin typeface="Helvetica Neue"/>
                <a:ea typeface="Helvetica Neue"/>
                <a:cs typeface="Helvetica Neue"/>
                <a:sym typeface="Helvetica Neue"/>
              </a:rPr>
              <a:t> </a:t>
            </a:r>
            <a:endParaRPr sz="2533">
              <a:latin typeface="Helvetica Neue"/>
              <a:ea typeface="Helvetica Neue"/>
              <a:cs typeface="Helvetica Neue"/>
              <a:sym typeface="Helvetica Neue"/>
            </a:endParaRPr>
          </a:p>
          <a:p>
            <a:pPr marL="1219170" lvl="1" indent="-465655">
              <a:lnSpc>
                <a:spcPct val="100000"/>
              </a:lnSpc>
              <a:spcBef>
                <a:spcPts val="0"/>
              </a:spcBef>
              <a:buSzPts val="1900"/>
              <a:buFont typeface="Helvetica Neue"/>
              <a:buChar char="○"/>
            </a:pPr>
            <a:r>
              <a:rPr lang="fr-FR" sz="2533">
                <a:latin typeface="Helvetica Neue"/>
                <a:ea typeface="Helvetica Neue"/>
                <a:cs typeface="Helvetica Neue"/>
                <a:sym typeface="Helvetica Neue"/>
              </a:rPr>
              <a:t>Plus une molécule est lipophile plus elle est toxique</a:t>
            </a:r>
            <a:endParaRPr sz="2533">
              <a:latin typeface="Helvetica Neue"/>
              <a:ea typeface="Helvetica Neue"/>
              <a:cs typeface="Helvetica Neue"/>
              <a:sym typeface="Helvetica Neue"/>
            </a:endParaRPr>
          </a:p>
          <a:p>
            <a:pPr marL="1219170" lvl="1" indent="-465655">
              <a:lnSpc>
                <a:spcPct val="100000"/>
              </a:lnSpc>
              <a:spcBef>
                <a:spcPts val="0"/>
              </a:spcBef>
              <a:buSzPts val="1900"/>
              <a:buFont typeface="Helvetica Neue"/>
              <a:buChar char="○"/>
            </a:pPr>
            <a:r>
              <a:rPr lang="fr-FR" sz="2533">
                <a:latin typeface="Helvetica Neue"/>
                <a:ea typeface="Helvetica Neue"/>
                <a:cs typeface="Helvetica Neue"/>
                <a:sym typeface="Helvetica Neue"/>
              </a:rPr>
              <a:t>Relation linéaire sur échelle log</a:t>
            </a:r>
            <a:endParaRPr sz="2533">
              <a:latin typeface="Helvetica Neue"/>
              <a:ea typeface="Helvetica Neue"/>
              <a:cs typeface="Helvetica Neue"/>
              <a:sym typeface="Helvetica Neue"/>
            </a:endParaRPr>
          </a:p>
          <a:p>
            <a:pPr marL="1219170" lvl="1" indent="-465655">
              <a:lnSpc>
                <a:spcPct val="100000"/>
              </a:lnSpc>
              <a:spcBef>
                <a:spcPts val="0"/>
              </a:spcBef>
              <a:buSzPts val="1900"/>
              <a:buFont typeface="Helvetica Neue"/>
              <a:buChar char="○"/>
            </a:pPr>
            <a:r>
              <a:rPr lang="fr-FR" sz="2533">
                <a:latin typeface="Helvetica Neue"/>
                <a:ea typeface="Helvetica Neue"/>
                <a:cs typeface="Helvetica Neue"/>
                <a:sym typeface="Helvetica Neue"/>
              </a:rPr>
              <a:t>Toxicité ~ 1 / LC</a:t>
            </a:r>
            <a:r>
              <a:rPr lang="fr-FR" sz="2533" baseline="-25000">
                <a:latin typeface="Helvetica Neue"/>
                <a:ea typeface="Helvetica Neue"/>
                <a:cs typeface="Helvetica Neue"/>
                <a:sym typeface="Helvetica Neue"/>
              </a:rPr>
              <a:t>50</a:t>
            </a:r>
            <a:endParaRPr sz="2533" baseline="-25000">
              <a:latin typeface="Helvetica Neue"/>
              <a:ea typeface="Helvetica Neue"/>
              <a:cs typeface="Helvetica Neue"/>
              <a:sym typeface="Helvetica Neue"/>
            </a:endParaRPr>
          </a:p>
          <a:p>
            <a:pPr marL="1219170" lvl="1" indent="-465655">
              <a:lnSpc>
                <a:spcPct val="100000"/>
              </a:lnSpc>
              <a:spcBef>
                <a:spcPts val="0"/>
              </a:spcBef>
              <a:buSzPts val="1900"/>
              <a:buFont typeface="Helvetica Neue"/>
              <a:buChar char="○"/>
            </a:pPr>
            <a:r>
              <a:rPr lang="fr-FR" sz="2533">
                <a:latin typeface="Helvetica Neue"/>
                <a:ea typeface="Helvetica Neue"/>
                <a:cs typeface="Helvetica Neue"/>
                <a:sym typeface="Helvetica Neue"/>
              </a:rPr>
              <a:t>Lipophilie ~ K</a:t>
            </a:r>
            <a:r>
              <a:rPr lang="fr-FR" sz="2533" baseline="-25000">
                <a:latin typeface="Helvetica Neue"/>
                <a:ea typeface="Helvetica Neue"/>
                <a:cs typeface="Helvetica Neue"/>
                <a:sym typeface="Helvetica Neue"/>
              </a:rPr>
              <a:t>ow</a:t>
            </a:r>
            <a:endParaRPr sz="2267" baseline="-25000"/>
          </a:p>
        </p:txBody>
      </p:sp>
      <p:sp>
        <p:nvSpPr>
          <p:cNvPr id="254" name="Google Shape;254;g2a954e67437_0_1"/>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39</a:t>
            </a:fld>
            <a:endParaRPr/>
          </a:p>
        </p:txBody>
      </p:sp>
      <p:pic>
        <p:nvPicPr>
          <p:cNvPr id="255" name="Google Shape;255;g2a954e67437_0_1"/>
          <p:cNvPicPr preferRelativeResize="0"/>
          <p:nvPr/>
        </p:nvPicPr>
        <p:blipFill rotWithShape="1">
          <a:blip r:embed="rId3">
            <a:alphaModFix/>
          </a:blip>
          <a:srcRect/>
          <a:stretch/>
        </p:blipFill>
        <p:spPr>
          <a:xfrm>
            <a:off x="7620603" y="1"/>
            <a:ext cx="4601932" cy="23489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a74c36b258_0_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Quiz: les catégories de modèles</a:t>
            </a:r>
            <a:endParaRPr/>
          </a:p>
        </p:txBody>
      </p:sp>
      <p:sp>
        <p:nvSpPr>
          <p:cNvPr id="311" name="Google Shape;311;g2a74c36b258_0_56"/>
          <p:cNvSpPr txBox="1"/>
          <p:nvPr/>
        </p:nvSpPr>
        <p:spPr>
          <a:xfrm>
            <a:off x="579663" y="17618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B050"/>
              </a:buClr>
              <a:buSzPts val="3200"/>
              <a:buFont typeface="Helvetica Neue"/>
              <a:buNone/>
            </a:pPr>
            <a:r>
              <a:rPr lang="fr-FR" sz="3200">
                <a:solidFill>
                  <a:srgbClr val="00B050"/>
                </a:solidFill>
                <a:latin typeface="Helvetica Neue"/>
                <a:ea typeface="Helvetica Neue"/>
                <a:cs typeface="Helvetica Neue"/>
                <a:sym typeface="Helvetica Neue"/>
              </a:rPr>
              <a:t>Déterministe / Stochastique ?</a:t>
            </a:r>
            <a:endParaRPr/>
          </a:p>
        </p:txBody>
      </p:sp>
      <p:sp>
        <p:nvSpPr>
          <p:cNvPr id="312" name="Google Shape;312;g2a74c36b258_0_56"/>
          <p:cNvSpPr txBox="1"/>
          <p:nvPr/>
        </p:nvSpPr>
        <p:spPr>
          <a:xfrm>
            <a:off x="579663" y="2686526"/>
            <a:ext cx="596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u="sng">
                <a:solidFill>
                  <a:srgbClr val="7030A0"/>
                </a:solidFill>
                <a:latin typeface="Helvetica Neue"/>
                <a:ea typeface="Helvetica Neue"/>
                <a:cs typeface="Helvetica Neue"/>
                <a:sym typeface="Helvetica Neue"/>
              </a:rPr>
              <a:t>Statistique / Mécaniste</a:t>
            </a:r>
            <a:r>
              <a:rPr lang="fr-FR" sz="3200">
                <a:solidFill>
                  <a:srgbClr val="7030A0"/>
                </a:solidFill>
                <a:latin typeface="Helvetica Neue"/>
                <a:ea typeface="Helvetica Neue"/>
                <a:cs typeface="Helvetica Neue"/>
                <a:sym typeface="Helvetica Neue"/>
              </a:rPr>
              <a:t> ?</a:t>
            </a:r>
            <a:endParaRPr/>
          </a:p>
        </p:txBody>
      </p:sp>
      <p:sp>
        <p:nvSpPr>
          <p:cNvPr id="313" name="Google Shape;313;g2a74c36b258_0_56"/>
          <p:cNvSpPr txBox="1"/>
          <p:nvPr/>
        </p:nvSpPr>
        <p:spPr>
          <a:xfrm>
            <a:off x="579663" y="3508014"/>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200"/>
              <a:buFont typeface="Helvetica Neue"/>
              <a:buNone/>
            </a:pPr>
            <a:r>
              <a:rPr lang="fr-FR" sz="3200">
                <a:solidFill>
                  <a:srgbClr val="0070C0"/>
                </a:solidFill>
                <a:latin typeface="Helvetica Neue"/>
                <a:ea typeface="Helvetica Neue"/>
                <a:cs typeface="Helvetica Neue"/>
                <a:sym typeface="Helvetica Neue"/>
              </a:rPr>
              <a:t>Complexe / compliqué ?</a:t>
            </a:r>
            <a:endParaRPr/>
          </a:p>
        </p:txBody>
      </p:sp>
      <p:sp>
        <p:nvSpPr>
          <p:cNvPr id="314" name="Google Shape;314;g2a74c36b258_0_56"/>
          <p:cNvSpPr txBox="1"/>
          <p:nvPr/>
        </p:nvSpPr>
        <p:spPr>
          <a:xfrm>
            <a:off x="579663" y="44327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55A11"/>
              </a:buClr>
              <a:buSzPts val="3200"/>
              <a:buFont typeface="Helvetica Neue"/>
              <a:buNone/>
            </a:pPr>
            <a:r>
              <a:rPr lang="fr-FR" sz="3200">
                <a:solidFill>
                  <a:srgbClr val="C55A11"/>
                </a:solidFill>
                <a:latin typeface="Helvetica Neue"/>
                <a:ea typeface="Helvetica Neue"/>
                <a:cs typeface="Helvetica Neue"/>
                <a:sym typeface="Helvetica Neue"/>
              </a:rPr>
              <a:t>Discret / continu ?</a:t>
            </a:r>
            <a:endParaRPr/>
          </a:p>
        </p:txBody>
      </p:sp>
      <p:sp>
        <p:nvSpPr>
          <p:cNvPr id="315" name="Google Shape;315;g2a74c36b258_0_56"/>
          <p:cNvSpPr txBox="1"/>
          <p:nvPr/>
        </p:nvSpPr>
        <p:spPr>
          <a:xfrm>
            <a:off x="579663" y="5357427"/>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23F4F"/>
              </a:buClr>
              <a:buSzPts val="3200"/>
              <a:buFont typeface="Helvetica Neue"/>
              <a:buNone/>
            </a:pPr>
            <a:r>
              <a:rPr lang="fr-FR" sz="3200">
                <a:solidFill>
                  <a:srgbClr val="323F4F"/>
                </a:solidFill>
                <a:latin typeface="Helvetica Neue"/>
                <a:ea typeface="Helvetica Neue"/>
                <a:cs typeface="Helvetica Neue"/>
                <a:sym typeface="Helvetica Neue"/>
              </a:rPr>
              <a:t>Spatialisé / Non spatialisé ?</a:t>
            </a:r>
            <a:endParaRPr/>
          </a:p>
        </p:txBody>
      </p:sp>
      <p:pic>
        <p:nvPicPr>
          <p:cNvPr id="316" name="Google Shape;316;g2a74c36b258_0_56"/>
          <p:cNvPicPr preferRelativeResize="0"/>
          <p:nvPr/>
        </p:nvPicPr>
        <p:blipFill>
          <a:blip r:embed="rId3">
            <a:alphaModFix/>
          </a:blip>
          <a:stretch>
            <a:fillRect/>
          </a:stretch>
        </p:blipFill>
        <p:spPr>
          <a:xfrm>
            <a:off x="6699663" y="1843225"/>
            <a:ext cx="5339938" cy="3974979"/>
          </a:xfrm>
          <a:prstGeom prst="rect">
            <a:avLst/>
          </a:prstGeom>
          <a:noFill/>
          <a:ln>
            <a:noFill/>
          </a:ln>
        </p:spPr>
      </p:pic>
      <p:pic>
        <p:nvPicPr>
          <p:cNvPr id="317" name="Google Shape;317;g2a74c36b258_0_56"/>
          <p:cNvPicPr preferRelativeResize="0"/>
          <p:nvPr/>
        </p:nvPicPr>
        <p:blipFill>
          <a:blip r:embed="rId4">
            <a:alphaModFix/>
          </a:blip>
          <a:stretch>
            <a:fillRect/>
          </a:stretch>
        </p:blipFill>
        <p:spPr>
          <a:xfrm>
            <a:off x="9434950" y="6128452"/>
            <a:ext cx="2452301" cy="507873"/>
          </a:xfrm>
          <a:prstGeom prst="rect">
            <a:avLst/>
          </a:prstGeom>
          <a:noFill/>
          <a:ln>
            <a:noFill/>
          </a:ln>
        </p:spPr>
      </p:pic>
      <p:sp>
        <p:nvSpPr>
          <p:cNvPr id="318" name="Google Shape;318;g2a74c36b258_0_56"/>
          <p:cNvSpPr txBox="1"/>
          <p:nvPr/>
        </p:nvSpPr>
        <p:spPr>
          <a:xfrm>
            <a:off x="6096000" y="1256725"/>
            <a:ext cx="5710200" cy="766500"/>
          </a:xfrm>
          <a:prstGeom prst="rect">
            <a:avLst/>
          </a:prstGeom>
          <a:noFill/>
          <a:ln>
            <a:noFill/>
          </a:ln>
        </p:spPr>
        <p:txBody>
          <a:bodyPr spcFirstLastPara="1" wrap="square" lIns="91425" tIns="91425" rIns="91425" bIns="91425" anchor="t" anchorCtr="0">
            <a:spAutoFit/>
          </a:bodyPr>
          <a:lstStyle/>
          <a:p>
            <a:pPr marL="0" lvl="0" indent="0" algn="just" rtl="0">
              <a:lnSpc>
                <a:spcPct val="110000"/>
              </a:lnSpc>
              <a:spcBef>
                <a:spcPts val="0"/>
              </a:spcBef>
              <a:spcAft>
                <a:spcPts val="0"/>
              </a:spcAft>
              <a:buNone/>
            </a:pPr>
            <a:r>
              <a:rPr lang="fr-FR" sz="1800" b="1">
                <a:solidFill>
                  <a:srgbClr val="44546A"/>
                </a:solidFill>
                <a:latin typeface="Calibri"/>
                <a:ea typeface="Calibri"/>
                <a:cs typeface="Calibri"/>
                <a:sym typeface="Calibri"/>
              </a:rPr>
              <a:t>Estimation du risque de contamination des eaux souterraines (Gustafson, 1989)</a:t>
            </a:r>
            <a:endParaRPr sz="2800">
              <a:solidFill>
                <a:schemeClr val="dk1"/>
              </a:solidFill>
              <a:latin typeface="Calibri"/>
              <a:ea typeface="Calibri"/>
              <a:cs typeface="Calibri"/>
              <a:sym typeface="Calibri"/>
            </a:endParaRPr>
          </a:p>
        </p:txBody>
      </p:sp>
      <p:sp>
        <p:nvSpPr>
          <p:cNvPr id="11" name="Google Shape;508;p6">
            <a:extLst>
              <a:ext uri="{FF2B5EF4-FFF2-40B4-BE49-F238E27FC236}">
                <a16:creationId xmlns:a16="http://schemas.microsoft.com/office/drawing/2014/main" id="{A471522B-99C4-41C2-A9F1-4AC2A4D7643C}"/>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a8b8651083_0_28"/>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Cas concret: Modèle QSAR</a:t>
            </a:r>
            <a:endParaRPr/>
          </a:p>
        </p:txBody>
      </p:sp>
      <p:sp>
        <p:nvSpPr>
          <p:cNvPr id="261" name="Google Shape;261;g2a8b8651083_0_28"/>
          <p:cNvSpPr txBox="1">
            <a:spLocks noGrp="1"/>
          </p:cNvSpPr>
          <p:nvPr>
            <p:ph type="body" idx="1"/>
          </p:nvPr>
        </p:nvSpPr>
        <p:spPr>
          <a:xfrm>
            <a:off x="480000" y="2448000"/>
            <a:ext cx="11232000" cy="3930000"/>
          </a:xfrm>
          <a:prstGeom prst="rect">
            <a:avLst/>
          </a:prstGeom>
          <a:noFill/>
          <a:ln>
            <a:noFill/>
          </a:ln>
        </p:spPr>
        <p:txBody>
          <a:bodyPr spcFirstLastPara="1" wrap="square" lIns="0" tIns="0" rIns="0" bIns="0" anchor="t" anchorCtr="0">
            <a:noAutofit/>
          </a:bodyPr>
          <a:lstStyle/>
          <a:p>
            <a:pPr marL="0" indent="0">
              <a:lnSpc>
                <a:spcPct val="100000"/>
              </a:lnSpc>
              <a:spcBef>
                <a:spcPts val="0"/>
              </a:spcBef>
              <a:buNone/>
            </a:pPr>
            <a:r>
              <a:rPr lang="fr-FR" sz="2933">
                <a:solidFill>
                  <a:schemeClr val="dk2"/>
                </a:solidFill>
              </a:rPr>
              <a:t>Mise en équations</a:t>
            </a:r>
            <a:endParaRPr sz="2933">
              <a:solidFill>
                <a:schemeClr val="dk2"/>
              </a:solidFill>
            </a:endParaRPr>
          </a:p>
          <a:p>
            <a:pPr marL="0" indent="0">
              <a:lnSpc>
                <a:spcPct val="100000"/>
              </a:lnSpc>
              <a:spcBef>
                <a:spcPts val="0"/>
              </a:spcBef>
              <a:buNone/>
            </a:pPr>
            <a:endParaRPr sz="2933"/>
          </a:p>
          <a:p>
            <a:pPr marL="609585" indent="-507987">
              <a:lnSpc>
                <a:spcPct val="100000"/>
              </a:lnSpc>
              <a:spcBef>
                <a:spcPts val="0"/>
              </a:spcBef>
              <a:buClr>
                <a:srgbClr val="0070C0"/>
              </a:buClr>
              <a:buSzPts val="2400"/>
              <a:buFont typeface="Noto Sans Symbols"/>
              <a:buChar char="▪"/>
            </a:pPr>
            <a:r>
              <a:rPr lang="fr-FR" sz="3200">
                <a:latin typeface="Helvetica Neue"/>
                <a:ea typeface="Helvetica Neue"/>
                <a:cs typeface="Helvetica Neue"/>
                <a:sym typeface="Helvetica Neue"/>
              </a:rPr>
              <a:t>Formule: </a:t>
            </a:r>
            <a:r>
              <a:rPr lang="fr-FR" sz="3200" b="1">
                <a:latin typeface="Helvetica Neue"/>
                <a:ea typeface="Helvetica Neue"/>
                <a:cs typeface="Helvetica Neue"/>
                <a:sym typeface="Helvetica Neue"/>
              </a:rPr>
              <a:t>y</a:t>
            </a:r>
            <a:r>
              <a:rPr lang="fr-FR" sz="3200">
                <a:latin typeface="Helvetica Neue"/>
                <a:ea typeface="Helvetica Neue"/>
                <a:cs typeface="Helvetica Neue"/>
                <a:sym typeface="Helvetica Neue"/>
              </a:rPr>
              <a:t> = </a:t>
            </a:r>
            <a:r>
              <a:rPr lang="fr-FR" sz="3200">
                <a:solidFill>
                  <a:srgbClr val="C00000"/>
                </a:solidFill>
                <a:latin typeface="Helvetica Neue"/>
                <a:ea typeface="Helvetica Neue"/>
                <a:cs typeface="Helvetica Neue"/>
                <a:sym typeface="Helvetica Neue"/>
              </a:rPr>
              <a:t>b0</a:t>
            </a:r>
            <a:r>
              <a:rPr lang="fr-FR" sz="3200">
                <a:latin typeface="Helvetica Neue"/>
                <a:ea typeface="Helvetica Neue"/>
                <a:cs typeface="Helvetica Neue"/>
                <a:sym typeface="Helvetica Neue"/>
              </a:rPr>
              <a:t> + </a:t>
            </a:r>
            <a:r>
              <a:rPr lang="fr-FR" sz="3200">
                <a:solidFill>
                  <a:schemeClr val="dk2"/>
                </a:solidFill>
                <a:latin typeface="Helvetica Neue"/>
                <a:ea typeface="Helvetica Neue"/>
                <a:cs typeface="Helvetica Neue"/>
                <a:sym typeface="Helvetica Neue"/>
              </a:rPr>
              <a:t>b1 </a:t>
            </a:r>
            <a:r>
              <a:rPr lang="fr-FR" sz="3200" b="1">
                <a:latin typeface="Helvetica Neue"/>
                <a:ea typeface="Helvetica Neue"/>
                <a:cs typeface="Helvetica Neue"/>
                <a:sym typeface="Helvetica Neue"/>
              </a:rPr>
              <a:t>x</a:t>
            </a:r>
            <a:endParaRPr sz="3200" b="1">
              <a:latin typeface="Helvetica Neue"/>
              <a:ea typeface="Helvetica Neue"/>
              <a:cs typeface="Helvetica Neue"/>
              <a:sym typeface="Helvetica Neue"/>
            </a:endParaRPr>
          </a:p>
          <a:p>
            <a:pPr marL="609585" indent="0">
              <a:lnSpc>
                <a:spcPct val="100000"/>
              </a:lnSpc>
              <a:spcBef>
                <a:spcPts val="0"/>
              </a:spcBef>
              <a:buNone/>
            </a:pPr>
            <a:endParaRPr sz="3200">
              <a:latin typeface="Helvetica Neue"/>
              <a:ea typeface="Helvetica Neue"/>
              <a:cs typeface="Helvetica Neue"/>
              <a:sym typeface="Helvetica Neue"/>
            </a:endParaRPr>
          </a:p>
          <a:p>
            <a:pPr marL="609585" indent="-507987">
              <a:lnSpc>
                <a:spcPct val="100000"/>
              </a:lnSpc>
              <a:spcBef>
                <a:spcPts val="0"/>
              </a:spcBef>
              <a:buSzPts val="2400"/>
              <a:buFont typeface="Helvetica Neue"/>
              <a:buChar char="▪"/>
            </a:pPr>
            <a:r>
              <a:rPr lang="fr-FR" sz="3200">
                <a:latin typeface="Helvetica Neue"/>
                <a:ea typeface="Helvetica Neue"/>
                <a:cs typeface="Helvetica Neue"/>
                <a:sym typeface="Helvetica Neue"/>
              </a:rPr>
              <a:t>log(</a:t>
            </a:r>
            <a:r>
              <a:rPr lang="fr-FR" sz="3200" b="1">
                <a:latin typeface="Helvetica Neue"/>
                <a:ea typeface="Helvetica Neue"/>
                <a:cs typeface="Helvetica Neue"/>
                <a:sym typeface="Helvetica Neue"/>
              </a:rPr>
              <a:t>1/LC</a:t>
            </a:r>
            <a:r>
              <a:rPr lang="fr-FR" sz="3200" b="1" baseline="-25000">
                <a:latin typeface="Helvetica Neue"/>
                <a:ea typeface="Helvetica Neue"/>
                <a:cs typeface="Helvetica Neue"/>
                <a:sym typeface="Helvetica Neue"/>
              </a:rPr>
              <a:t>50</a:t>
            </a:r>
            <a:r>
              <a:rPr lang="fr-FR" sz="3200">
                <a:latin typeface="Helvetica Neue"/>
                <a:ea typeface="Helvetica Neue"/>
                <a:cs typeface="Helvetica Neue"/>
                <a:sym typeface="Helvetica Neue"/>
              </a:rPr>
              <a:t>) = </a:t>
            </a:r>
            <a:r>
              <a:rPr lang="fr-FR" sz="3200">
                <a:solidFill>
                  <a:srgbClr val="C00000"/>
                </a:solidFill>
                <a:latin typeface="Helvetica Neue"/>
                <a:ea typeface="Helvetica Neue"/>
                <a:cs typeface="Helvetica Neue"/>
                <a:sym typeface="Helvetica Neue"/>
              </a:rPr>
              <a:t>b0</a:t>
            </a:r>
            <a:r>
              <a:rPr lang="fr-FR" sz="3200">
                <a:latin typeface="Helvetica Neue"/>
                <a:ea typeface="Helvetica Neue"/>
                <a:cs typeface="Helvetica Neue"/>
                <a:sym typeface="Helvetica Neue"/>
              </a:rPr>
              <a:t> + </a:t>
            </a:r>
            <a:r>
              <a:rPr lang="fr-FR" sz="3200">
                <a:solidFill>
                  <a:schemeClr val="dk2"/>
                </a:solidFill>
                <a:latin typeface="Helvetica Neue"/>
                <a:ea typeface="Helvetica Neue"/>
                <a:cs typeface="Helvetica Neue"/>
                <a:sym typeface="Helvetica Neue"/>
              </a:rPr>
              <a:t>b1</a:t>
            </a:r>
            <a:r>
              <a:rPr lang="fr-FR" sz="3200">
                <a:latin typeface="Helvetica Neue"/>
                <a:ea typeface="Helvetica Neue"/>
                <a:cs typeface="Helvetica Neue"/>
                <a:sym typeface="Helvetica Neue"/>
              </a:rPr>
              <a:t> x log(</a:t>
            </a:r>
            <a:r>
              <a:rPr lang="fr-FR" sz="3200" b="1">
                <a:latin typeface="Helvetica Neue"/>
                <a:ea typeface="Helvetica Neue"/>
                <a:cs typeface="Helvetica Neue"/>
                <a:sym typeface="Helvetica Neue"/>
              </a:rPr>
              <a:t>K</a:t>
            </a:r>
            <a:r>
              <a:rPr lang="fr-FR" sz="3200" b="1" baseline="-25000">
                <a:latin typeface="Helvetica Neue"/>
                <a:ea typeface="Helvetica Neue"/>
                <a:cs typeface="Helvetica Neue"/>
                <a:sym typeface="Helvetica Neue"/>
              </a:rPr>
              <a:t>ow</a:t>
            </a:r>
            <a:r>
              <a:rPr lang="fr-FR" sz="3200">
                <a:latin typeface="Helvetica Neue"/>
                <a:ea typeface="Helvetica Neue"/>
                <a:cs typeface="Helvetica Neue"/>
                <a:sym typeface="Helvetica Neue"/>
              </a:rPr>
              <a:t>) + ε</a:t>
            </a:r>
            <a:endParaRPr sz="3200">
              <a:latin typeface="Helvetica Neue"/>
              <a:ea typeface="Helvetica Neue"/>
              <a:cs typeface="Helvetica Neue"/>
              <a:sym typeface="Helvetica Neue"/>
            </a:endParaRPr>
          </a:p>
          <a:p>
            <a:pPr marL="609585" indent="0">
              <a:lnSpc>
                <a:spcPct val="100000"/>
              </a:lnSpc>
              <a:spcBef>
                <a:spcPts val="0"/>
              </a:spcBef>
              <a:buNone/>
            </a:pPr>
            <a:endParaRPr sz="3200">
              <a:latin typeface="Helvetica Neue"/>
              <a:ea typeface="Helvetica Neue"/>
              <a:cs typeface="Helvetica Neue"/>
              <a:sym typeface="Helvetica Neue"/>
            </a:endParaRPr>
          </a:p>
          <a:p>
            <a:pPr marL="609585" indent="-507987">
              <a:lnSpc>
                <a:spcPct val="100000"/>
              </a:lnSpc>
              <a:spcBef>
                <a:spcPts val="0"/>
              </a:spcBef>
              <a:buSzPts val="2400"/>
              <a:buFont typeface="Helvetica Neue"/>
              <a:buChar char="▪"/>
            </a:pPr>
            <a:r>
              <a:rPr lang="fr-FR" sz="3200">
                <a:latin typeface="Helvetica Neue"/>
                <a:ea typeface="Helvetica Neue"/>
                <a:cs typeface="Helvetica Neue"/>
                <a:sym typeface="Helvetica Neue"/>
              </a:rPr>
              <a:t>ε ~ N(0, σ)</a:t>
            </a:r>
            <a:endParaRPr sz="2533" b="1">
              <a:latin typeface="Helvetica Neue"/>
              <a:ea typeface="Helvetica Neue"/>
              <a:cs typeface="Helvetica Neue"/>
              <a:sym typeface="Helvetica Neue"/>
            </a:endParaRPr>
          </a:p>
        </p:txBody>
      </p:sp>
      <p:sp>
        <p:nvSpPr>
          <p:cNvPr id="264" name="Google Shape;264;g2a8b8651083_0_28"/>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40</a:t>
            </a:fld>
            <a:endParaRPr/>
          </a:p>
        </p:txBody>
      </p:sp>
      <p:pic>
        <p:nvPicPr>
          <p:cNvPr id="265" name="Google Shape;265;g2a8b8651083_0_28"/>
          <p:cNvPicPr preferRelativeResize="0"/>
          <p:nvPr/>
        </p:nvPicPr>
        <p:blipFill rotWithShape="1">
          <a:blip r:embed="rId3">
            <a:alphaModFix/>
          </a:blip>
          <a:srcRect/>
          <a:stretch/>
        </p:blipFill>
        <p:spPr>
          <a:xfrm>
            <a:off x="7620603" y="1"/>
            <a:ext cx="4601932" cy="2348967"/>
          </a:xfrm>
          <a:prstGeom prst="rect">
            <a:avLst/>
          </a:prstGeom>
          <a:noFill/>
          <a:ln>
            <a:noFill/>
          </a:ln>
        </p:spPr>
      </p:pic>
      <p:cxnSp>
        <p:nvCxnSpPr>
          <p:cNvPr id="266" name="Google Shape;266;g2a8b8651083_0_28"/>
          <p:cNvCxnSpPr/>
          <p:nvPr/>
        </p:nvCxnSpPr>
        <p:spPr>
          <a:xfrm>
            <a:off x="10469785" y="2883333"/>
            <a:ext cx="44000" cy="3400400"/>
          </a:xfrm>
          <a:prstGeom prst="straightConnector1">
            <a:avLst/>
          </a:prstGeom>
          <a:noFill/>
          <a:ln w="38100" cap="flat" cmpd="sng">
            <a:solidFill>
              <a:srgbClr val="44546A"/>
            </a:solidFill>
            <a:prstDash val="solid"/>
            <a:round/>
            <a:headEnd type="none" w="sm" len="sm"/>
            <a:tailEnd type="none" w="sm" len="sm"/>
          </a:ln>
        </p:spPr>
      </p:cxnSp>
      <p:cxnSp>
        <p:nvCxnSpPr>
          <p:cNvPr id="267" name="Google Shape;267;g2a8b8651083_0_28"/>
          <p:cNvCxnSpPr/>
          <p:nvPr/>
        </p:nvCxnSpPr>
        <p:spPr>
          <a:xfrm rot="5400000">
            <a:off x="10469807" y="2937955"/>
            <a:ext cx="44000" cy="3400400"/>
          </a:xfrm>
          <a:prstGeom prst="straightConnector1">
            <a:avLst/>
          </a:prstGeom>
          <a:noFill/>
          <a:ln w="38100" cap="flat" cmpd="sng">
            <a:solidFill>
              <a:srgbClr val="44546A"/>
            </a:solidFill>
            <a:prstDash val="solid"/>
            <a:round/>
            <a:headEnd type="none" w="sm" len="sm"/>
            <a:tailEnd type="none" w="sm" len="sm"/>
          </a:ln>
        </p:spPr>
      </p:cxnSp>
      <p:cxnSp>
        <p:nvCxnSpPr>
          <p:cNvPr id="268" name="Google Shape;268;g2a8b8651083_0_28"/>
          <p:cNvCxnSpPr/>
          <p:nvPr/>
        </p:nvCxnSpPr>
        <p:spPr>
          <a:xfrm rot="10800000" flipH="1">
            <a:off x="10203033" y="2883867"/>
            <a:ext cx="1640000" cy="2972800"/>
          </a:xfrm>
          <a:prstGeom prst="straightConnector1">
            <a:avLst/>
          </a:prstGeom>
          <a:noFill/>
          <a:ln w="28575" cap="flat" cmpd="sng">
            <a:solidFill>
              <a:srgbClr val="C00000"/>
            </a:solidFill>
            <a:prstDash val="solid"/>
            <a:round/>
            <a:headEnd type="none" w="sm" len="sm"/>
            <a:tailEnd type="none" w="sm" len="sm"/>
          </a:ln>
        </p:spPr>
      </p:cxnSp>
      <p:sp>
        <p:nvSpPr>
          <p:cNvPr id="269" name="Google Shape;269;g2a8b8651083_0_28"/>
          <p:cNvSpPr txBox="1"/>
          <p:nvPr/>
        </p:nvSpPr>
        <p:spPr>
          <a:xfrm>
            <a:off x="10552433" y="4831567"/>
            <a:ext cx="738000" cy="820633"/>
          </a:xfrm>
          <a:prstGeom prst="rect">
            <a:avLst/>
          </a:prstGeom>
          <a:noFill/>
          <a:ln>
            <a:noFill/>
          </a:ln>
        </p:spPr>
        <p:txBody>
          <a:bodyPr spcFirstLastPara="1" wrap="square" lIns="121900" tIns="121900" rIns="121900" bIns="121900" anchor="t" anchorCtr="0">
            <a:spAutoFit/>
          </a:bodyPr>
          <a:lstStyle/>
          <a:p>
            <a:pPr>
              <a:buSzPts val="2800"/>
            </a:pPr>
            <a:r>
              <a:rPr lang="fr-FR" sz="3733">
                <a:solidFill>
                  <a:srgbClr val="C00000"/>
                </a:solidFill>
                <a:latin typeface="Calibri"/>
                <a:ea typeface="Calibri"/>
                <a:cs typeface="Calibri"/>
                <a:sym typeface="Calibri"/>
              </a:rPr>
              <a:t>b0</a:t>
            </a:r>
            <a:endParaRPr sz="3733">
              <a:solidFill>
                <a:srgbClr val="C00000"/>
              </a:solidFill>
              <a:latin typeface="Calibri"/>
              <a:ea typeface="Calibri"/>
              <a:cs typeface="Calibri"/>
              <a:sym typeface="Calibri"/>
            </a:endParaRPr>
          </a:p>
        </p:txBody>
      </p:sp>
      <p:sp>
        <p:nvSpPr>
          <p:cNvPr id="270" name="Google Shape;270;g2a8b8651083_0_28"/>
          <p:cNvSpPr txBox="1"/>
          <p:nvPr/>
        </p:nvSpPr>
        <p:spPr>
          <a:xfrm>
            <a:off x="11454000" y="3685434"/>
            <a:ext cx="738000" cy="820633"/>
          </a:xfrm>
          <a:prstGeom prst="rect">
            <a:avLst/>
          </a:prstGeom>
          <a:noFill/>
          <a:ln>
            <a:noFill/>
          </a:ln>
        </p:spPr>
        <p:txBody>
          <a:bodyPr spcFirstLastPara="1" wrap="square" lIns="121900" tIns="121900" rIns="121900" bIns="121900" anchor="t" anchorCtr="0">
            <a:spAutoFit/>
          </a:bodyPr>
          <a:lstStyle/>
          <a:p>
            <a:pPr>
              <a:buSzPts val="2800"/>
            </a:pPr>
            <a:r>
              <a:rPr lang="fr-FR" sz="3733">
                <a:solidFill>
                  <a:schemeClr val="dk2"/>
                </a:solidFill>
                <a:latin typeface="Calibri"/>
                <a:ea typeface="Calibri"/>
                <a:cs typeface="Calibri"/>
                <a:sym typeface="Calibri"/>
              </a:rPr>
              <a:t>b1</a:t>
            </a:r>
            <a:endParaRPr sz="3733">
              <a:solidFill>
                <a:schemeClr val="dk2"/>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2a8b8651083_0_42"/>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a:latin typeface="Helvetica Neue"/>
                <a:ea typeface="Helvetica Neue"/>
                <a:cs typeface="Helvetica Neue"/>
                <a:sym typeface="Helvetica Neue"/>
              </a:rPr>
              <a:t>Cas concret: Modèle QSAR</a:t>
            </a:r>
            <a:endParaRPr/>
          </a:p>
        </p:txBody>
      </p:sp>
      <p:sp>
        <p:nvSpPr>
          <p:cNvPr id="276" name="Google Shape;276;g2a8b8651083_0_42"/>
          <p:cNvSpPr txBox="1">
            <a:spLocks noGrp="1"/>
          </p:cNvSpPr>
          <p:nvPr>
            <p:ph type="body" idx="1"/>
          </p:nvPr>
        </p:nvSpPr>
        <p:spPr>
          <a:xfrm>
            <a:off x="480000" y="2549600"/>
            <a:ext cx="11232000" cy="3930000"/>
          </a:xfrm>
          <a:prstGeom prst="rect">
            <a:avLst/>
          </a:prstGeom>
          <a:noFill/>
          <a:ln>
            <a:noFill/>
          </a:ln>
        </p:spPr>
        <p:txBody>
          <a:bodyPr spcFirstLastPara="1" wrap="square" lIns="0" tIns="0" rIns="0" bIns="0" anchor="t" anchorCtr="0">
            <a:noAutofit/>
          </a:bodyPr>
          <a:lstStyle/>
          <a:p>
            <a:pPr marL="0" indent="0">
              <a:lnSpc>
                <a:spcPct val="100000"/>
              </a:lnSpc>
              <a:spcBef>
                <a:spcPts val="0"/>
              </a:spcBef>
              <a:buNone/>
            </a:pPr>
            <a:r>
              <a:rPr lang="fr-FR" sz="2933">
                <a:solidFill>
                  <a:schemeClr val="dk2"/>
                </a:solidFill>
              </a:rPr>
              <a:t>Programmation</a:t>
            </a:r>
            <a:endParaRPr sz="2933">
              <a:solidFill>
                <a:schemeClr val="dk2"/>
              </a:solidFill>
            </a:endParaRPr>
          </a:p>
          <a:p>
            <a:pPr marL="0" indent="0">
              <a:lnSpc>
                <a:spcPct val="100000"/>
              </a:lnSpc>
              <a:spcBef>
                <a:spcPts val="0"/>
              </a:spcBef>
              <a:buNone/>
            </a:pPr>
            <a:endParaRPr sz="2533" b="1">
              <a:latin typeface="Helvetica Neue"/>
              <a:ea typeface="Helvetica Neue"/>
              <a:cs typeface="Helvetica Neue"/>
              <a:sym typeface="Helvetica Neue"/>
            </a:endParaRPr>
          </a:p>
        </p:txBody>
      </p:sp>
      <p:sp>
        <p:nvSpPr>
          <p:cNvPr id="279" name="Google Shape;279;g2a8b8651083_0_42"/>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41</a:t>
            </a:fld>
            <a:endParaRPr/>
          </a:p>
        </p:txBody>
      </p:sp>
      <p:pic>
        <p:nvPicPr>
          <p:cNvPr id="280" name="Google Shape;280;g2a8b8651083_0_42"/>
          <p:cNvPicPr preferRelativeResize="0"/>
          <p:nvPr/>
        </p:nvPicPr>
        <p:blipFill rotWithShape="1">
          <a:blip r:embed="rId3">
            <a:alphaModFix/>
          </a:blip>
          <a:srcRect/>
          <a:stretch/>
        </p:blipFill>
        <p:spPr>
          <a:xfrm>
            <a:off x="7620603" y="1"/>
            <a:ext cx="4601932" cy="2348967"/>
          </a:xfrm>
          <a:prstGeom prst="rect">
            <a:avLst/>
          </a:prstGeom>
          <a:noFill/>
          <a:ln>
            <a:noFill/>
          </a:ln>
        </p:spPr>
      </p:pic>
      <p:cxnSp>
        <p:nvCxnSpPr>
          <p:cNvPr id="281" name="Google Shape;281;g2a8b8651083_0_42"/>
          <p:cNvCxnSpPr/>
          <p:nvPr/>
        </p:nvCxnSpPr>
        <p:spPr>
          <a:xfrm>
            <a:off x="10469785" y="2883333"/>
            <a:ext cx="44000" cy="3400400"/>
          </a:xfrm>
          <a:prstGeom prst="straightConnector1">
            <a:avLst/>
          </a:prstGeom>
          <a:noFill/>
          <a:ln w="38100" cap="flat" cmpd="sng">
            <a:solidFill>
              <a:srgbClr val="44546A"/>
            </a:solidFill>
            <a:prstDash val="solid"/>
            <a:round/>
            <a:headEnd type="none" w="sm" len="sm"/>
            <a:tailEnd type="none" w="sm" len="sm"/>
          </a:ln>
        </p:spPr>
      </p:cxnSp>
      <p:cxnSp>
        <p:nvCxnSpPr>
          <p:cNvPr id="282" name="Google Shape;282;g2a8b8651083_0_42"/>
          <p:cNvCxnSpPr/>
          <p:nvPr/>
        </p:nvCxnSpPr>
        <p:spPr>
          <a:xfrm rot="5400000">
            <a:off x="10469807" y="2937955"/>
            <a:ext cx="44000" cy="3400400"/>
          </a:xfrm>
          <a:prstGeom prst="straightConnector1">
            <a:avLst/>
          </a:prstGeom>
          <a:noFill/>
          <a:ln w="38100" cap="flat" cmpd="sng">
            <a:solidFill>
              <a:srgbClr val="44546A"/>
            </a:solidFill>
            <a:prstDash val="solid"/>
            <a:round/>
            <a:headEnd type="none" w="sm" len="sm"/>
            <a:tailEnd type="none" w="sm" len="sm"/>
          </a:ln>
        </p:spPr>
      </p:cxnSp>
      <p:cxnSp>
        <p:nvCxnSpPr>
          <p:cNvPr id="283" name="Google Shape;283;g2a8b8651083_0_42"/>
          <p:cNvCxnSpPr/>
          <p:nvPr/>
        </p:nvCxnSpPr>
        <p:spPr>
          <a:xfrm rot="10800000" flipH="1">
            <a:off x="10203033" y="2883867"/>
            <a:ext cx="1640000" cy="2972800"/>
          </a:xfrm>
          <a:prstGeom prst="straightConnector1">
            <a:avLst/>
          </a:prstGeom>
          <a:noFill/>
          <a:ln w="28575" cap="flat" cmpd="sng">
            <a:solidFill>
              <a:srgbClr val="C00000"/>
            </a:solidFill>
            <a:prstDash val="solid"/>
            <a:round/>
            <a:headEnd type="none" w="sm" len="sm"/>
            <a:tailEnd type="none" w="sm" len="sm"/>
          </a:ln>
        </p:spPr>
      </p:cxnSp>
      <p:sp>
        <p:nvSpPr>
          <p:cNvPr id="284" name="Google Shape;284;g2a8b8651083_0_42"/>
          <p:cNvSpPr txBox="1"/>
          <p:nvPr/>
        </p:nvSpPr>
        <p:spPr>
          <a:xfrm>
            <a:off x="10552433" y="4831567"/>
            <a:ext cx="738000" cy="820633"/>
          </a:xfrm>
          <a:prstGeom prst="rect">
            <a:avLst/>
          </a:prstGeom>
          <a:noFill/>
          <a:ln>
            <a:noFill/>
          </a:ln>
        </p:spPr>
        <p:txBody>
          <a:bodyPr spcFirstLastPara="1" wrap="square" lIns="121900" tIns="121900" rIns="121900" bIns="121900" anchor="t" anchorCtr="0">
            <a:spAutoFit/>
          </a:bodyPr>
          <a:lstStyle/>
          <a:p>
            <a:pPr>
              <a:buSzPts val="2800"/>
            </a:pPr>
            <a:r>
              <a:rPr lang="fr-FR" sz="3733">
                <a:solidFill>
                  <a:srgbClr val="C00000"/>
                </a:solidFill>
                <a:latin typeface="Calibri"/>
                <a:ea typeface="Calibri"/>
                <a:cs typeface="Calibri"/>
                <a:sym typeface="Calibri"/>
              </a:rPr>
              <a:t>b0</a:t>
            </a:r>
            <a:endParaRPr sz="3733">
              <a:solidFill>
                <a:srgbClr val="C00000"/>
              </a:solidFill>
              <a:latin typeface="Calibri"/>
              <a:ea typeface="Calibri"/>
              <a:cs typeface="Calibri"/>
              <a:sym typeface="Calibri"/>
            </a:endParaRPr>
          </a:p>
        </p:txBody>
      </p:sp>
      <p:sp>
        <p:nvSpPr>
          <p:cNvPr id="285" name="Google Shape;285;g2a8b8651083_0_42"/>
          <p:cNvSpPr txBox="1"/>
          <p:nvPr/>
        </p:nvSpPr>
        <p:spPr>
          <a:xfrm>
            <a:off x="11454000" y="3685434"/>
            <a:ext cx="738000" cy="820633"/>
          </a:xfrm>
          <a:prstGeom prst="rect">
            <a:avLst/>
          </a:prstGeom>
          <a:noFill/>
          <a:ln>
            <a:noFill/>
          </a:ln>
        </p:spPr>
        <p:txBody>
          <a:bodyPr spcFirstLastPara="1" wrap="square" lIns="121900" tIns="121900" rIns="121900" bIns="121900" anchor="t" anchorCtr="0">
            <a:spAutoFit/>
          </a:bodyPr>
          <a:lstStyle/>
          <a:p>
            <a:pPr>
              <a:buSzPts val="2800"/>
            </a:pPr>
            <a:r>
              <a:rPr lang="fr-FR" sz="3733">
                <a:solidFill>
                  <a:schemeClr val="dk2"/>
                </a:solidFill>
                <a:latin typeface="Calibri"/>
                <a:ea typeface="Calibri"/>
                <a:cs typeface="Calibri"/>
                <a:sym typeface="Calibri"/>
              </a:rPr>
              <a:t>b1</a:t>
            </a:r>
            <a:endParaRPr sz="3733">
              <a:solidFill>
                <a:schemeClr val="dk2"/>
              </a:solidFill>
              <a:latin typeface="Calibri"/>
              <a:ea typeface="Calibri"/>
              <a:cs typeface="Calibri"/>
              <a:sym typeface="Calibri"/>
            </a:endParaRPr>
          </a:p>
        </p:txBody>
      </p:sp>
      <p:pic>
        <p:nvPicPr>
          <p:cNvPr id="286" name="Google Shape;286;g2a8b8651083_0_42"/>
          <p:cNvPicPr preferRelativeResize="0"/>
          <p:nvPr/>
        </p:nvPicPr>
        <p:blipFill rotWithShape="1">
          <a:blip r:embed="rId4">
            <a:alphaModFix/>
          </a:blip>
          <a:srcRect r="22275"/>
          <a:stretch/>
        </p:blipFill>
        <p:spPr>
          <a:xfrm>
            <a:off x="769134" y="3040783"/>
            <a:ext cx="6730101" cy="3085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a8b8651083_0_57"/>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dirty="0">
                <a:latin typeface="Helvetica Neue"/>
                <a:ea typeface="Helvetica Neue"/>
                <a:cs typeface="Helvetica Neue"/>
                <a:sym typeface="Helvetica Neue"/>
              </a:rPr>
              <a:t>Cas concret: Modèle QSAR</a:t>
            </a:r>
            <a:endParaRPr dirty="0"/>
          </a:p>
        </p:txBody>
      </p:sp>
      <p:sp>
        <p:nvSpPr>
          <p:cNvPr id="292" name="Google Shape;292;g2a8b8651083_0_57"/>
          <p:cNvSpPr txBox="1">
            <a:spLocks noGrp="1"/>
          </p:cNvSpPr>
          <p:nvPr>
            <p:ph type="body" idx="1"/>
          </p:nvPr>
        </p:nvSpPr>
        <p:spPr>
          <a:xfrm>
            <a:off x="479999" y="2361928"/>
            <a:ext cx="11232000" cy="3930000"/>
          </a:xfrm>
          <a:prstGeom prst="rect">
            <a:avLst/>
          </a:prstGeom>
          <a:noFill/>
          <a:ln>
            <a:noFill/>
          </a:ln>
        </p:spPr>
        <p:txBody>
          <a:bodyPr spcFirstLastPara="1" wrap="square" lIns="0" tIns="0" rIns="0" bIns="0" anchor="t" anchorCtr="0">
            <a:noAutofit/>
          </a:bodyPr>
          <a:lstStyle/>
          <a:p>
            <a:pPr marL="0" indent="0">
              <a:lnSpc>
                <a:spcPct val="100000"/>
              </a:lnSpc>
              <a:spcBef>
                <a:spcPts val="0"/>
              </a:spcBef>
              <a:buNone/>
            </a:pPr>
            <a:r>
              <a:rPr lang="fr-FR" dirty="0">
                <a:solidFill>
                  <a:schemeClr val="dk2"/>
                </a:solidFill>
              </a:rPr>
              <a:t>Simulations</a:t>
            </a:r>
            <a:endParaRPr dirty="0">
              <a:solidFill>
                <a:schemeClr val="dk2"/>
              </a:solidFill>
            </a:endParaRPr>
          </a:p>
          <a:p>
            <a:pPr marL="0" indent="0">
              <a:lnSpc>
                <a:spcPct val="100000"/>
              </a:lnSpc>
              <a:spcBef>
                <a:spcPts val="0"/>
              </a:spcBef>
              <a:buNone/>
            </a:pPr>
            <a:endParaRPr dirty="0">
              <a:latin typeface="Helvetica Neue"/>
              <a:ea typeface="Helvetica Neue"/>
              <a:cs typeface="Helvetica Neue"/>
              <a:sym typeface="Helvetica Neue"/>
            </a:endParaRPr>
          </a:p>
          <a:p>
            <a:pPr marL="609585" indent="-507987">
              <a:lnSpc>
                <a:spcPct val="100000"/>
              </a:lnSpc>
              <a:spcBef>
                <a:spcPts val="0"/>
              </a:spcBef>
              <a:buSzPts val="2400"/>
              <a:buFont typeface="Helvetica Neue"/>
              <a:buChar char="●"/>
            </a:pPr>
            <a:r>
              <a:rPr lang="fr-FR" dirty="0">
                <a:latin typeface="Helvetica Neue"/>
                <a:ea typeface="Helvetica Neue"/>
                <a:cs typeface="Helvetica Neue"/>
                <a:sym typeface="Helvetica Neue"/>
              </a:rPr>
              <a:t>Paramètres</a:t>
            </a:r>
            <a:endParaRPr dirty="0">
              <a:latin typeface="Helvetica Neue"/>
              <a:ea typeface="Helvetica Neue"/>
              <a:cs typeface="Helvetica Neue"/>
              <a:sym typeface="Helvetica Neue"/>
            </a:endParaRPr>
          </a:p>
          <a:p>
            <a:pPr marL="1219170" lvl="1" indent="-507987">
              <a:lnSpc>
                <a:spcPct val="100000"/>
              </a:lnSpc>
              <a:spcBef>
                <a:spcPts val="0"/>
              </a:spcBef>
              <a:buSzPts val="2400"/>
              <a:buFont typeface="Helvetica Neue"/>
              <a:buChar char="○"/>
            </a:pPr>
            <a:r>
              <a:rPr lang="fr-FR" sz="2800" dirty="0">
                <a:latin typeface="Helvetica Neue"/>
                <a:ea typeface="Helvetica Neue"/>
                <a:cs typeface="Helvetica Neue"/>
                <a:sym typeface="Helvetica Neue"/>
              </a:rPr>
              <a:t>b0 = -4</a:t>
            </a:r>
            <a:endParaRPr sz="2800" dirty="0">
              <a:latin typeface="Helvetica Neue"/>
              <a:ea typeface="Helvetica Neue"/>
              <a:cs typeface="Helvetica Neue"/>
              <a:sym typeface="Helvetica Neue"/>
            </a:endParaRPr>
          </a:p>
          <a:p>
            <a:pPr marL="1219170" lvl="1" indent="-507987">
              <a:lnSpc>
                <a:spcPct val="100000"/>
              </a:lnSpc>
              <a:spcBef>
                <a:spcPts val="0"/>
              </a:spcBef>
              <a:buSzPts val="2400"/>
              <a:buFont typeface="Helvetica Neue"/>
              <a:buChar char="○"/>
            </a:pPr>
            <a:r>
              <a:rPr lang="fr-FR" sz="2800" dirty="0">
                <a:latin typeface="Helvetica Neue"/>
                <a:ea typeface="Helvetica Neue"/>
                <a:cs typeface="Helvetica Neue"/>
                <a:sym typeface="Helvetica Neue"/>
              </a:rPr>
              <a:t>b1 = 0.9</a:t>
            </a:r>
            <a:endParaRPr sz="2800" dirty="0">
              <a:latin typeface="Helvetica Neue"/>
              <a:ea typeface="Helvetica Neue"/>
              <a:cs typeface="Helvetica Neue"/>
              <a:sym typeface="Helvetica Neue"/>
            </a:endParaRPr>
          </a:p>
          <a:p>
            <a:pPr marL="1219170" lvl="1" indent="-507987">
              <a:lnSpc>
                <a:spcPct val="100000"/>
              </a:lnSpc>
              <a:spcBef>
                <a:spcPts val="0"/>
              </a:spcBef>
              <a:buSzPts val="2400"/>
              <a:buFont typeface="Helvetica Neue"/>
              <a:buChar char="○"/>
            </a:pPr>
            <a:r>
              <a:rPr lang="fr-FR" sz="2800" dirty="0">
                <a:latin typeface="Helvetica Neue"/>
                <a:ea typeface="Helvetica Neue"/>
                <a:cs typeface="Helvetica Neue"/>
                <a:sym typeface="Helvetica Neue"/>
              </a:rPr>
              <a:t> ε ~ N(0, σ)</a:t>
            </a:r>
            <a:endParaRPr sz="2800" dirty="0">
              <a:latin typeface="Helvetica Neue"/>
              <a:ea typeface="Helvetica Neue"/>
              <a:cs typeface="Helvetica Neue"/>
              <a:sym typeface="Helvetica Neue"/>
            </a:endParaRPr>
          </a:p>
          <a:p>
            <a:pPr marL="1219170" lvl="1" indent="-507987">
              <a:lnSpc>
                <a:spcPct val="100000"/>
              </a:lnSpc>
              <a:spcBef>
                <a:spcPts val="0"/>
              </a:spcBef>
              <a:buSzPts val="2400"/>
              <a:buFont typeface="Helvetica Neue"/>
              <a:buChar char="○"/>
            </a:pPr>
            <a:r>
              <a:rPr lang="fr-FR" sz="2800" dirty="0">
                <a:latin typeface="Helvetica Neue"/>
                <a:ea typeface="Helvetica Neue"/>
                <a:cs typeface="Helvetica Neue"/>
                <a:sym typeface="Helvetica Neue"/>
              </a:rPr>
              <a:t>σ = .25 </a:t>
            </a:r>
            <a:endParaRPr sz="2800" dirty="0">
              <a:latin typeface="Helvetica Neue"/>
              <a:ea typeface="Helvetica Neue"/>
              <a:cs typeface="Helvetica Neue"/>
              <a:sym typeface="Helvetica Neue"/>
            </a:endParaRPr>
          </a:p>
          <a:p>
            <a:pPr marL="0" indent="0">
              <a:lnSpc>
                <a:spcPct val="100000"/>
              </a:lnSpc>
              <a:spcBef>
                <a:spcPts val="0"/>
              </a:spcBef>
              <a:buNone/>
            </a:pPr>
            <a:endParaRPr sz="1400" dirty="0">
              <a:latin typeface="Helvetica Neue"/>
              <a:ea typeface="Helvetica Neue"/>
              <a:cs typeface="Helvetica Neue"/>
              <a:sym typeface="Helvetica Neue"/>
            </a:endParaRPr>
          </a:p>
          <a:p>
            <a:pPr marL="0" indent="0">
              <a:spcBef>
                <a:spcPts val="0"/>
              </a:spcBef>
              <a:buNone/>
            </a:pPr>
            <a:r>
              <a:rPr lang="fr-FR" sz="1800" dirty="0">
                <a:solidFill>
                  <a:schemeClr val="dk2"/>
                </a:solidFill>
                <a:latin typeface="Helvetica Neue"/>
                <a:ea typeface="Helvetica Neue"/>
                <a:cs typeface="Helvetica Neue"/>
                <a:sym typeface="Helvetica Neue"/>
              </a:rPr>
              <a:t>script: https://github.com/rroyaute/morico-qsar/blob/main/R/sims_logKow.R</a:t>
            </a:r>
            <a:endParaRPr sz="2400" dirty="0">
              <a:solidFill>
                <a:schemeClr val="dk2"/>
              </a:solidFill>
              <a:latin typeface="Helvetica Neue"/>
              <a:ea typeface="Helvetica Neue"/>
              <a:cs typeface="Helvetica Neue"/>
              <a:sym typeface="Helvetica Neue"/>
            </a:endParaRPr>
          </a:p>
        </p:txBody>
      </p:sp>
      <p:sp>
        <p:nvSpPr>
          <p:cNvPr id="295" name="Google Shape;295;g2a8b8651083_0_57"/>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42</a:t>
            </a:fld>
            <a:endParaRPr/>
          </a:p>
        </p:txBody>
      </p:sp>
      <p:pic>
        <p:nvPicPr>
          <p:cNvPr id="296" name="Google Shape;296;g2a8b8651083_0_57"/>
          <p:cNvPicPr preferRelativeResize="0"/>
          <p:nvPr/>
        </p:nvPicPr>
        <p:blipFill rotWithShape="1">
          <a:blip r:embed="rId3">
            <a:alphaModFix/>
          </a:blip>
          <a:srcRect t="15426"/>
          <a:stretch/>
        </p:blipFill>
        <p:spPr>
          <a:xfrm>
            <a:off x="5569527" y="1855200"/>
            <a:ext cx="5983440" cy="33236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8"/>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buSzPts val="2800"/>
            </a:pPr>
            <a:r>
              <a:rPr lang="fr-FR" sz="3733" dirty="0">
                <a:latin typeface="Helvetica Neue"/>
                <a:ea typeface="Helvetica Neue"/>
                <a:cs typeface="Helvetica Neue"/>
                <a:sym typeface="Helvetica Neue"/>
              </a:rPr>
              <a:t>Sensibilité et incertitude</a:t>
            </a:r>
            <a:br>
              <a:rPr lang="fr-FR" sz="3733" dirty="0">
                <a:latin typeface="Helvetica Neue"/>
                <a:ea typeface="Helvetica Neue"/>
                <a:cs typeface="Helvetica Neue"/>
                <a:sym typeface="Helvetica Neue"/>
              </a:rPr>
            </a:br>
            <a:endParaRPr dirty="0"/>
          </a:p>
        </p:txBody>
      </p:sp>
      <p:sp>
        <p:nvSpPr>
          <p:cNvPr id="305" name="Google Shape;305;p8"/>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2" name="Google Shape;312;p9"/>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44</a:t>
            </a:fld>
            <a:endParaRPr/>
          </a:p>
        </p:txBody>
      </p:sp>
      <p:pic>
        <p:nvPicPr>
          <p:cNvPr id="313" name="Google Shape;313;p9"/>
          <p:cNvPicPr preferRelativeResize="0"/>
          <p:nvPr/>
        </p:nvPicPr>
        <p:blipFill rotWithShape="1">
          <a:blip r:embed="rId3">
            <a:alphaModFix/>
          </a:blip>
          <a:srcRect l="19464" t="12440" r="18702" b="41417"/>
          <a:stretch/>
        </p:blipFill>
        <p:spPr>
          <a:xfrm>
            <a:off x="2096363" y="1706123"/>
            <a:ext cx="6354619" cy="2781559"/>
          </a:xfrm>
          <a:prstGeom prst="rect">
            <a:avLst/>
          </a:prstGeom>
          <a:noFill/>
          <a:ln>
            <a:noFill/>
          </a:ln>
        </p:spPr>
      </p:pic>
      <p:pic>
        <p:nvPicPr>
          <p:cNvPr id="314" name="Google Shape;314;p9"/>
          <p:cNvPicPr preferRelativeResize="0"/>
          <p:nvPr/>
        </p:nvPicPr>
        <p:blipFill rotWithShape="1">
          <a:blip r:embed="rId3">
            <a:alphaModFix/>
          </a:blip>
          <a:srcRect t="84090"/>
          <a:stretch/>
        </p:blipFill>
        <p:spPr>
          <a:xfrm>
            <a:off x="480001" y="4765966"/>
            <a:ext cx="10893313" cy="1016589"/>
          </a:xfrm>
          <a:prstGeom prst="rect">
            <a:avLst/>
          </a:prstGeom>
          <a:noFill/>
          <a:ln>
            <a:noFill/>
          </a:ln>
        </p:spPr>
      </p:pic>
      <p:sp>
        <p:nvSpPr>
          <p:cNvPr id="315" name="Google Shape;315;p9"/>
          <p:cNvSpPr txBox="1">
            <a:spLocks noGrp="1"/>
          </p:cNvSpPr>
          <p:nvPr>
            <p:ph type="title"/>
          </p:nvPr>
        </p:nvSpPr>
        <p:spPr>
          <a:xfrm>
            <a:off x="2096363" y="114539"/>
            <a:ext cx="6354619" cy="764211"/>
          </a:xfrm>
          <a:prstGeom prst="rect">
            <a:avLst/>
          </a:prstGeom>
          <a:noFill/>
          <a:ln>
            <a:noFill/>
          </a:ln>
        </p:spPr>
        <p:txBody>
          <a:bodyPr spcFirstLastPara="1" wrap="square" lIns="0" tIns="0" rIns="0" bIns="0" anchor="t" anchorCtr="0">
            <a:noAutofit/>
          </a:bodyPr>
          <a:lstStyle/>
          <a:p>
            <a:pPr marL="990575" indent="-380990">
              <a:lnSpc>
                <a:spcPct val="100000"/>
              </a:lnSpc>
              <a:buClr>
                <a:srgbClr val="0070C0"/>
              </a:buClr>
              <a:buSzPts val="2800"/>
            </a:pPr>
            <a:r>
              <a:rPr lang="fr-FR" sz="3733">
                <a:solidFill>
                  <a:srgbClr val="0070C0"/>
                </a:solidFill>
                <a:latin typeface="Helvetica Neue"/>
                <a:ea typeface="Helvetica Neue"/>
                <a:cs typeface="Helvetica Neue"/>
                <a:sym typeface="Helvetica Neue"/>
              </a:rPr>
              <a:t>Sensibilité et incertitude</a:t>
            </a:r>
            <a:br>
              <a:rPr lang="fr-FR" sz="3733">
                <a:solidFill>
                  <a:srgbClr val="0070C0"/>
                </a:solidFill>
                <a:latin typeface="Helvetica Neue"/>
                <a:ea typeface="Helvetica Neue"/>
                <a:cs typeface="Helvetica Neue"/>
                <a:sym typeface="Helvetica Neue"/>
              </a:rPr>
            </a:br>
            <a:endParaRPr>
              <a:solidFill>
                <a:srgbClr val="0070C0"/>
              </a:solidFill>
            </a:endParaRPr>
          </a:p>
        </p:txBody>
      </p:sp>
      <p:pic>
        <p:nvPicPr>
          <p:cNvPr id="316" name="Google Shape;316;p9"/>
          <p:cNvPicPr preferRelativeResize="0"/>
          <p:nvPr/>
        </p:nvPicPr>
        <p:blipFill rotWithShape="1">
          <a:blip r:embed="rId4">
            <a:alphaModFix/>
          </a:blip>
          <a:srcRect/>
          <a:stretch/>
        </p:blipFill>
        <p:spPr>
          <a:xfrm>
            <a:off x="9085423" y="114539"/>
            <a:ext cx="2979877" cy="1016589"/>
          </a:xfrm>
          <a:prstGeom prst="rect">
            <a:avLst/>
          </a:prstGeom>
          <a:noFill/>
          <a:ln w="9525" cap="flat" cmpd="sng">
            <a:solidFill>
              <a:srgbClr val="00B0F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3" name="Google Shape;323;p10"/>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45</a:t>
            </a:fld>
            <a:endParaRPr/>
          </a:p>
        </p:txBody>
      </p:sp>
      <p:pic>
        <p:nvPicPr>
          <p:cNvPr id="324" name="Google Shape;324;p10"/>
          <p:cNvPicPr preferRelativeResize="0"/>
          <p:nvPr/>
        </p:nvPicPr>
        <p:blipFill rotWithShape="1">
          <a:blip r:embed="rId3">
            <a:alphaModFix/>
          </a:blip>
          <a:srcRect l="19464" t="12440" r="18702" b="41417"/>
          <a:stretch/>
        </p:blipFill>
        <p:spPr>
          <a:xfrm>
            <a:off x="2336800" y="1300915"/>
            <a:ext cx="6354619" cy="2781559"/>
          </a:xfrm>
          <a:prstGeom prst="rect">
            <a:avLst/>
          </a:prstGeom>
          <a:noFill/>
          <a:ln>
            <a:noFill/>
          </a:ln>
        </p:spPr>
      </p:pic>
      <p:sp>
        <p:nvSpPr>
          <p:cNvPr id="325" name="Google Shape;325;p10"/>
          <p:cNvSpPr/>
          <p:nvPr/>
        </p:nvSpPr>
        <p:spPr>
          <a:xfrm>
            <a:off x="2770910" y="4202546"/>
            <a:ext cx="350981" cy="655781"/>
          </a:xfrm>
          <a:prstGeom prst="upArrow">
            <a:avLst>
              <a:gd name="adj1" fmla="val 50000"/>
              <a:gd name="adj2" fmla="val 50000"/>
            </a:avLst>
          </a:prstGeom>
          <a:solidFill>
            <a:schemeClr val="accent1"/>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buSzPts val="1800"/>
            </a:pPr>
            <a:endParaRPr sz="2400">
              <a:solidFill>
                <a:schemeClr val="lt1"/>
              </a:solidFill>
            </a:endParaRPr>
          </a:p>
        </p:txBody>
      </p:sp>
      <p:sp>
        <p:nvSpPr>
          <p:cNvPr id="326" name="Google Shape;326;p10"/>
          <p:cNvSpPr/>
          <p:nvPr/>
        </p:nvSpPr>
        <p:spPr>
          <a:xfrm rot="10800000" flipH="1">
            <a:off x="7813964" y="4202546"/>
            <a:ext cx="350981" cy="655781"/>
          </a:xfrm>
          <a:prstGeom prst="upArrow">
            <a:avLst>
              <a:gd name="adj1" fmla="val 50000"/>
              <a:gd name="adj2" fmla="val 50000"/>
            </a:avLst>
          </a:prstGeom>
          <a:solidFill>
            <a:schemeClr val="accent1"/>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buSzPts val="1800"/>
            </a:pPr>
            <a:endParaRPr sz="2400">
              <a:solidFill>
                <a:schemeClr val="lt1"/>
              </a:solidFill>
            </a:endParaRPr>
          </a:p>
        </p:txBody>
      </p:sp>
      <p:sp>
        <p:nvSpPr>
          <p:cNvPr id="327" name="Google Shape;327;p10"/>
          <p:cNvSpPr txBox="1"/>
          <p:nvPr/>
        </p:nvSpPr>
        <p:spPr>
          <a:xfrm>
            <a:off x="6223629" y="4978399"/>
            <a:ext cx="3531651" cy="1231052"/>
          </a:xfrm>
          <a:prstGeom prst="rect">
            <a:avLst/>
          </a:prstGeom>
          <a:noFill/>
          <a:ln>
            <a:noFill/>
          </a:ln>
        </p:spPr>
        <p:txBody>
          <a:bodyPr spcFirstLastPara="1" wrap="square" lIns="121900" tIns="60933" rIns="121900" bIns="60933" anchor="t" anchorCtr="0">
            <a:spAutoFit/>
          </a:bodyPr>
          <a:lstStyle/>
          <a:p>
            <a:pPr>
              <a:buSzPts val="1800"/>
            </a:pPr>
            <a:r>
              <a:rPr lang="fr-FR" sz="2400" b="1">
                <a:solidFill>
                  <a:srgbClr val="0070C0"/>
                </a:solidFill>
              </a:rPr>
              <a:t>Indice de sensibilité</a:t>
            </a:r>
            <a:endParaRPr sz="1867"/>
          </a:p>
          <a:p>
            <a:pPr marL="380990" indent="-380990">
              <a:buClr>
                <a:schemeClr val="dk1"/>
              </a:buClr>
              <a:buSzPts val="1800"/>
              <a:buFont typeface="Arial"/>
              <a:buChar char="-"/>
            </a:pPr>
            <a:r>
              <a:rPr lang="fr-FR" sz="2400">
                <a:solidFill>
                  <a:schemeClr val="dk1"/>
                </a:solidFill>
              </a:rPr>
              <a:t>Définition</a:t>
            </a:r>
            <a:endParaRPr sz="1867"/>
          </a:p>
          <a:p>
            <a:pPr marL="380990" indent="-380990">
              <a:buClr>
                <a:schemeClr val="dk1"/>
              </a:buClr>
              <a:buSzPts val="1800"/>
              <a:buFont typeface="Arial"/>
              <a:buChar char="-"/>
            </a:pPr>
            <a:r>
              <a:rPr lang="fr-FR" sz="2400">
                <a:solidFill>
                  <a:schemeClr val="dk1"/>
                </a:solidFill>
              </a:rPr>
              <a:t>Méthodes de calcul</a:t>
            </a:r>
            <a:endParaRPr sz="1867"/>
          </a:p>
        </p:txBody>
      </p:sp>
      <p:sp>
        <p:nvSpPr>
          <p:cNvPr id="328" name="Google Shape;328;p10"/>
          <p:cNvSpPr txBox="1"/>
          <p:nvPr/>
        </p:nvSpPr>
        <p:spPr>
          <a:xfrm>
            <a:off x="1180575" y="4941532"/>
            <a:ext cx="2803332" cy="1231052"/>
          </a:xfrm>
          <a:prstGeom prst="rect">
            <a:avLst/>
          </a:prstGeom>
          <a:noFill/>
          <a:ln>
            <a:noFill/>
          </a:ln>
        </p:spPr>
        <p:txBody>
          <a:bodyPr spcFirstLastPara="1" wrap="square" lIns="121900" tIns="60933" rIns="121900" bIns="60933" anchor="t" anchorCtr="0">
            <a:spAutoFit/>
          </a:bodyPr>
          <a:lstStyle/>
          <a:p>
            <a:pPr>
              <a:buSzPts val="1800"/>
            </a:pPr>
            <a:r>
              <a:rPr lang="fr-FR" sz="2400" b="1">
                <a:solidFill>
                  <a:srgbClr val="0070C0"/>
                </a:solidFill>
              </a:rPr>
              <a:t>Simulations :</a:t>
            </a:r>
            <a:endParaRPr sz="1867"/>
          </a:p>
          <a:p>
            <a:pPr marL="380990" indent="-380990">
              <a:buClr>
                <a:schemeClr val="dk1"/>
              </a:buClr>
              <a:buSzPts val="1800"/>
              <a:buFont typeface="Arial"/>
              <a:buChar char="-"/>
            </a:pPr>
            <a:r>
              <a:rPr lang="fr-FR" sz="2400">
                <a:solidFill>
                  <a:schemeClr val="dk1"/>
                </a:solidFill>
              </a:rPr>
              <a:t>Planification</a:t>
            </a:r>
            <a:endParaRPr sz="1867"/>
          </a:p>
          <a:p>
            <a:pPr marL="380990" indent="-380990">
              <a:buClr>
                <a:schemeClr val="dk1"/>
              </a:buClr>
              <a:buSzPts val="1800"/>
              <a:buFont typeface="Arial"/>
              <a:buChar char="-"/>
            </a:pPr>
            <a:r>
              <a:rPr lang="fr-FR" sz="2400">
                <a:solidFill>
                  <a:schemeClr val="dk1"/>
                </a:solidFill>
              </a:rPr>
              <a:t>Echantillonage</a:t>
            </a:r>
            <a:endParaRPr sz="2400">
              <a:solidFill>
                <a:schemeClr val="dk1"/>
              </a:solidFill>
            </a:endParaRPr>
          </a:p>
        </p:txBody>
      </p:sp>
      <p:cxnSp>
        <p:nvCxnSpPr>
          <p:cNvPr id="329" name="Google Shape;329;p10"/>
          <p:cNvCxnSpPr>
            <a:stCxn id="328" idx="3"/>
          </p:cNvCxnSpPr>
          <p:nvPr/>
        </p:nvCxnSpPr>
        <p:spPr>
          <a:xfrm>
            <a:off x="3983907" y="5557058"/>
            <a:ext cx="1955200" cy="29"/>
          </a:xfrm>
          <a:prstGeom prst="straightConnector1">
            <a:avLst/>
          </a:prstGeom>
          <a:noFill/>
          <a:ln w="57150" cap="flat" cmpd="sng">
            <a:solidFill>
              <a:srgbClr val="005740"/>
            </a:solidFill>
            <a:prstDash val="solid"/>
            <a:round/>
            <a:headEnd type="triangle" w="med" len="med"/>
            <a:tailEnd type="triangle" w="med" len="med"/>
          </a:ln>
        </p:spPr>
      </p:cxnSp>
      <p:sp>
        <p:nvSpPr>
          <p:cNvPr id="330" name="Google Shape;330;p10"/>
          <p:cNvSpPr txBox="1">
            <a:spLocks noGrp="1"/>
          </p:cNvSpPr>
          <p:nvPr>
            <p:ph type="title"/>
          </p:nvPr>
        </p:nvSpPr>
        <p:spPr>
          <a:xfrm>
            <a:off x="2096363" y="114539"/>
            <a:ext cx="6354619" cy="764211"/>
          </a:xfrm>
          <a:prstGeom prst="rect">
            <a:avLst/>
          </a:prstGeom>
          <a:noFill/>
          <a:ln>
            <a:noFill/>
          </a:ln>
        </p:spPr>
        <p:txBody>
          <a:bodyPr spcFirstLastPara="1" wrap="square" lIns="0" tIns="0" rIns="0" bIns="0" anchor="t" anchorCtr="0">
            <a:noAutofit/>
          </a:bodyPr>
          <a:lstStyle/>
          <a:p>
            <a:pPr marL="990575" indent="-380990">
              <a:lnSpc>
                <a:spcPct val="100000"/>
              </a:lnSpc>
              <a:buClr>
                <a:srgbClr val="0070C0"/>
              </a:buClr>
              <a:buSzPts val="2800"/>
            </a:pPr>
            <a:r>
              <a:rPr lang="fr-FR" sz="3733">
                <a:solidFill>
                  <a:srgbClr val="0070C0"/>
                </a:solidFill>
                <a:latin typeface="Helvetica Neue"/>
                <a:ea typeface="Helvetica Neue"/>
                <a:cs typeface="Helvetica Neue"/>
                <a:sym typeface="Helvetica Neue"/>
              </a:rPr>
              <a:t>Sensibilité et incertitude</a:t>
            </a:r>
            <a:br>
              <a:rPr lang="fr-FR" sz="3733">
                <a:solidFill>
                  <a:srgbClr val="0070C0"/>
                </a:solidFill>
                <a:latin typeface="Helvetica Neue"/>
                <a:ea typeface="Helvetica Neue"/>
                <a:cs typeface="Helvetica Neue"/>
                <a:sym typeface="Helvetica Neue"/>
              </a:rPr>
            </a:br>
            <a:endParaRPr>
              <a:solidFill>
                <a:srgbClr val="0070C0"/>
              </a:solidFill>
            </a:endParaRPr>
          </a:p>
        </p:txBody>
      </p:sp>
      <p:pic>
        <p:nvPicPr>
          <p:cNvPr id="331" name="Google Shape;331;p10"/>
          <p:cNvPicPr preferRelativeResize="0"/>
          <p:nvPr/>
        </p:nvPicPr>
        <p:blipFill rotWithShape="1">
          <a:blip r:embed="rId4">
            <a:alphaModFix/>
          </a:blip>
          <a:srcRect/>
          <a:stretch/>
        </p:blipFill>
        <p:spPr>
          <a:xfrm>
            <a:off x="9085423" y="114539"/>
            <a:ext cx="2979877" cy="1016589"/>
          </a:xfrm>
          <a:prstGeom prst="rect">
            <a:avLst/>
          </a:prstGeom>
          <a:noFill/>
          <a:ln w="9525" cap="flat" cmpd="sng">
            <a:solidFill>
              <a:srgbClr val="00B0F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8" name="Google Shape;338;p11"/>
          <p:cNvSpPr txBox="1">
            <a:spLocks noGrp="1"/>
          </p:cNvSpPr>
          <p:nvPr>
            <p:ph type="sldNum" idx="12"/>
          </p:nvPr>
        </p:nvSpPr>
        <p:spPr>
          <a:xfrm>
            <a:off x="8352000" y="6394625"/>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46</a:t>
            </a:fld>
            <a:endParaRPr/>
          </a:p>
        </p:txBody>
      </p:sp>
      <p:sp>
        <p:nvSpPr>
          <p:cNvPr id="339" name="Google Shape;339;p11"/>
          <p:cNvSpPr txBox="1">
            <a:spLocks noGrp="1"/>
          </p:cNvSpPr>
          <p:nvPr>
            <p:ph type="title"/>
          </p:nvPr>
        </p:nvSpPr>
        <p:spPr>
          <a:xfrm>
            <a:off x="2096363" y="114539"/>
            <a:ext cx="6354619" cy="764211"/>
          </a:xfrm>
          <a:prstGeom prst="rect">
            <a:avLst/>
          </a:prstGeom>
          <a:noFill/>
          <a:ln>
            <a:noFill/>
          </a:ln>
        </p:spPr>
        <p:txBody>
          <a:bodyPr spcFirstLastPara="1" wrap="square" lIns="0" tIns="0" rIns="0" bIns="0" anchor="t" anchorCtr="0">
            <a:noAutofit/>
          </a:bodyPr>
          <a:lstStyle/>
          <a:p>
            <a:pPr marL="990575" indent="-380990">
              <a:lnSpc>
                <a:spcPct val="100000"/>
              </a:lnSpc>
              <a:buClr>
                <a:srgbClr val="0070C0"/>
              </a:buClr>
              <a:buSzPts val="2800"/>
            </a:pPr>
            <a:r>
              <a:rPr lang="fr-FR" sz="3733">
                <a:solidFill>
                  <a:srgbClr val="0070C0"/>
                </a:solidFill>
                <a:latin typeface="Helvetica Neue"/>
                <a:ea typeface="Helvetica Neue"/>
                <a:cs typeface="Helvetica Neue"/>
                <a:sym typeface="Helvetica Neue"/>
              </a:rPr>
              <a:t>Sensibilité et incertitude</a:t>
            </a:r>
            <a:br>
              <a:rPr lang="fr-FR" sz="3733">
                <a:solidFill>
                  <a:srgbClr val="0070C0"/>
                </a:solidFill>
                <a:latin typeface="Helvetica Neue"/>
                <a:ea typeface="Helvetica Neue"/>
                <a:cs typeface="Helvetica Neue"/>
                <a:sym typeface="Helvetica Neue"/>
              </a:rPr>
            </a:br>
            <a:endParaRPr>
              <a:solidFill>
                <a:srgbClr val="0070C0"/>
              </a:solidFill>
            </a:endParaRPr>
          </a:p>
        </p:txBody>
      </p:sp>
      <p:pic>
        <p:nvPicPr>
          <p:cNvPr id="340" name="Google Shape;340;p11"/>
          <p:cNvPicPr preferRelativeResize="0"/>
          <p:nvPr/>
        </p:nvPicPr>
        <p:blipFill rotWithShape="1">
          <a:blip r:embed="rId3">
            <a:alphaModFix/>
          </a:blip>
          <a:srcRect/>
          <a:stretch/>
        </p:blipFill>
        <p:spPr>
          <a:xfrm>
            <a:off x="833120" y="944324"/>
            <a:ext cx="10525760" cy="5334851"/>
          </a:xfrm>
          <a:prstGeom prst="rect">
            <a:avLst/>
          </a:prstGeom>
          <a:noFill/>
          <a:ln>
            <a:noFill/>
          </a:ln>
        </p:spPr>
      </p:pic>
      <p:pic>
        <p:nvPicPr>
          <p:cNvPr id="341" name="Google Shape;341;p11"/>
          <p:cNvPicPr preferRelativeResize="0"/>
          <p:nvPr/>
        </p:nvPicPr>
        <p:blipFill rotWithShape="1">
          <a:blip r:embed="rId4">
            <a:alphaModFix/>
          </a:blip>
          <a:srcRect/>
          <a:stretch/>
        </p:blipFill>
        <p:spPr>
          <a:xfrm>
            <a:off x="9085423" y="114539"/>
            <a:ext cx="2979877" cy="1016589"/>
          </a:xfrm>
          <a:prstGeom prst="rect">
            <a:avLst/>
          </a:prstGeom>
          <a:noFill/>
          <a:ln w="9525" cap="flat" cmpd="sng">
            <a:solidFill>
              <a:srgbClr val="00B0F0"/>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8" name="Google Shape;348;p12"/>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47</a:t>
            </a:fld>
            <a:endParaRPr/>
          </a:p>
        </p:txBody>
      </p:sp>
      <p:sp>
        <p:nvSpPr>
          <p:cNvPr id="349" name="Google Shape;349;p12"/>
          <p:cNvSpPr txBox="1"/>
          <p:nvPr/>
        </p:nvSpPr>
        <p:spPr>
          <a:xfrm>
            <a:off x="2096363" y="114539"/>
            <a:ext cx="6354619" cy="764211"/>
          </a:xfrm>
          <a:prstGeom prst="rect">
            <a:avLst/>
          </a:prstGeom>
          <a:noFill/>
          <a:ln>
            <a:noFill/>
          </a:ln>
        </p:spPr>
        <p:txBody>
          <a:bodyPr spcFirstLastPara="1" wrap="square" lIns="0" tIns="0" rIns="0" bIns="0" anchor="t" anchorCtr="0">
            <a:noAutofit/>
          </a:bodyPr>
          <a:lstStyle/>
          <a:p>
            <a:pPr marL="990575" indent="-380990">
              <a:buClr>
                <a:srgbClr val="0070C0"/>
              </a:buClr>
              <a:buSzPts val="2800"/>
            </a:pPr>
            <a:r>
              <a:rPr lang="fr-FR" sz="3733">
                <a:solidFill>
                  <a:srgbClr val="0070C0"/>
                </a:solidFill>
                <a:latin typeface="Helvetica Neue"/>
                <a:ea typeface="Helvetica Neue"/>
                <a:cs typeface="Helvetica Neue"/>
                <a:sym typeface="Helvetica Neue"/>
              </a:rPr>
              <a:t>Sensibilité et incertitude</a:t>
            </a:r>
            <a:br>
              <a:rPr lang="fr-FR" sz="3733">
                <a:solidFill>
                  <a:srgbClr val="0070C0"/>
                </a:solidFill>
                <a:latin typeface="Helvetica Neue"/>
                <a:ea typeface="Helvetica Neue"/>
                <a:cs typeface="Helvetica Neue"/>
                <a:sym typeface="Helvetica Neue"/>
              </a:rPr>
            </a:br>
            <a:endParaRPr sz="3400" b="1">
              <a:solidFill>
                <a:srgbClr val="0070C0"/>
              </a:solidFill>
            </a:endParaRPr>
          </a:p>
        </p:txBody>
      </p:sp>
      <p:pic>
        <p:nvPicPr>
          <p:cNvPr id="350" name="Google Shape;350;p12"/>
          <p:cNvPicPr preferRelativeResize="0"/>
          <p:nvPr/>
        </p:nvPicPr>
        <p:blipFill rotWithShape="1">
          <a:blip r:embed="rId3">
            <a:alphaModFix/>
          </a:blip>
          <a:srcRect/>
          <a:stretch/>
        </p:blipFill>
        <p:spPr>
          <a:xfrm>
            <a:off x="1778000" y="1029153"/>
            <a:ext cx="8818808" cy="49855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7" name="Google Shape;357;p13"/>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48</a:t>
            </a:fld>
            <a:endParaRPr/>
          </a:p>
        </p:txBody>
      </p:sp>
      <p:sp>
        <p:nvSpPr>
          <p:cNvPr id="358" name="Google Shape;358;p13"/>
          <p:cNvSpPr txBox="1">
            <a:spLocks noGrp="1"/>
          </p:cNvSpPr>
          <p:nvPr>
            <p:ph type="title"/>
          </p:nvPr>
        </p:nvSpPr>
        <p:spPr>
          <a:xfrm>
            <a:off x="2096363" y="114539"/>
            <a:ext cx="6354619" cy="764211"/>
          </a:xfrm>
          <a:prstGeom prst="rect">
            <a:avLst/>
          </a:prstGeom>
          <a:noFill/>
          <a:ln>
            <a:noFill/>
          </a:ln>
        </p:spPr>
        <p:txBody>
          <a:bodyPr spcFirstLastPara="1" wrap="square" lIns="0" tIns="0" rIns="0" bIns="0" anchor="t" anchorCtr="0">
            <a:noAutofit/>
          </a:bodyPr>
          <a:lstStyle/>
          <a:p>
            <a:pPr marL="990575" indent="-380990">
              <a:lnSpc>
                <a:spcPct val="100000"/>
              </a:lnSpc>
              <a:buClr>
                <a:srgbClr val="0070C0"/>
              </a:buClr>
              <a:buSzPts val="2800"/>
            </a:pPr>
            <a:r>
              <a:rPr lang="fr-FR" sz="3733">
                <a:solidFill>
                  <a:srgbClr val="0070C0"/>
                </a:solidFill>
                <a:latin typeface="Helvetica Neue"/>
                <a:ea typeface="Helvetica Neue"/>
                <a:cs typeface="Helvetica Neue"/>
                <a:sym typeface="Helvetica Neue"/>
              </a:rPr>
              <a:t>Sensibilité et incertitude</a:t>
            </a:r>
            <a:br>
              <a:rPr lang="fr-FR" sz="3733">
                <a:solidFill>
                  <a:srgbClr val="0070C0"/>
                </a:solidFill>
                <a:latin typeface="Helvetica Neue"/>
                <a:ea typeface="Helvetica Neue"/>
                <a:cs typeface="Helvetica Neue"/>
                <a:sym typeface="Helvetica Neue"/>
              </a:rPr>
            </a:br>
            <a:endParaRPr>
              <a:solidFill>
                <a:srgbClr val="0070C0"/>
              </a:solidFill>
            </a:endParaRPr>
          </a:p>
        </p:txBody>
      </p:sp>
      <p:sp>
        <p:nvSpPr>
          <p:cNvPr id="359" name="Google Shape;359;p13"/>
          <p:cNvSpPr txBox="1"/>
          <p:nvPr/>
        </p:nvSpPr>
        <p:spPr>
          <a:xfrm>
            <a:off x="9252000" y="78900"/>
            <a:ext cx="3254960" cy="492388"/>
          </a:xfrm>
          <a:prstGeom prst="rect">
            <a:avLst/>
          </a:prstGeom>
          <a:noFill/>
          <a:ln>
            <a:noFill/>
          </a:ln>
        </p:spPr>
        <p:txBody>
          <a:bodyPr spcFirstLastPara="1" wrap="square" lIns="121900" tIns="60933" rIns="121900" bIns="60933" anchor="t" anchorCtr="0">
            <a:spAutoFit/>
          </a:bodyPr>
          <a:lstStyle/>
          <a:p>
            <a:pPr>
              <a:buSzPts val="1800"/>
            </a:pPr>
            <a:r>
              <a:rPr lang="fr-FR" sz="2400">
                <a:solidFill>
                  <a:schemeClr val="dk1"/>
                </a:solidFill>
              </a:rPr>
              <a:t>S. Mahévas, Ifremer</a:t>
            </a:r>
            <a:endParaRPr sz="1867"/>
          </a:p>
        </p:txBody>
      </p:sp>
      <p:pic>
        <p:nvPicPr>
          <p:cNvPr id="360" name="Google Shape;360;p13"/>
          <p:cNvPicPr preferRelativeResize="0"/>
          <p:nvPr/>
        </p:nvPicPr>
        <p:blipFill rotWithShape="1">
          <a:blip r:embed="rId3">
            <a:alphaModFix/>
          </a:blip>
          <a:srcRect/>
          <a:stretch/>
        </p:blipFill>
        <p:spPr>
          <a:xfrm>
            <a:off x="816204" y="878749"/>
            <a:ext cx="7794037" cy="5369483"/>
          </a:xfrm>
          <a:prstGeom prst="rect">
            <a:avLst/>
          </a:prstGeom>
          <a:noFill/>
          <a:ln>
            <a:noFill/>
          </a:ln>
        </p:spPr>
      </p:pic>
      <p:pic>
        <p:nvPicPr>
          <p:cNvPr id="361" name="Google Shape;361;p13"/>
          <p:cNvPicPr preferRelativeResize="0"/>
          <p:nvPr/>
        </p:nvPicPr>
        <p:blipFill rotWithShape="1">
          <a:blip r:embed="rId4">
            <a:alphaModFix/>
          </a:blip>
          <a:srcRect/>
          <a:stretch/>
        </p:blipFill>
        <p:spPr>
          <a:xfrm>
            <a:off x="9119841" y="1797051"/>
            <a:ext cx="2459156" cy="36848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8bb957d04_2_114"/>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ctr" anchorCtr="0">
            <a:normAutofit fontScale="90000"/>
          </a:bodyPr>
          <a:lstStyle/>
          <a:p>
            <a:pPr>
              <a:buSzPct val="100000"/>
            </a:pPr>
            <a:r>
              <a:rPr lang="fr-FR" b="1"/>
              <a:t>Illustration analyse de sensibilité</a:t>
            </a:r>
            <a:endParaRPr b="1"/>
          </a:p>
          <a:p>
            <a:pPr>
              <a:buSzPct val="117857"/>
            </a:pPr>
            <a:r>
              <a:rPr lang="fr-FR" sz="3733"/>
              <a:t>Cas de la prédiction de flux de volatilisation des pesticides</a:t>
            </a:r>
            <a:endParaRPr sz="3733"/>
          </a:p>
        </p:txBody>
      </p:sp>
      <p:pic>
        <p:nvPicPr>
          <p:cNvPr id="367" name="Google Shape;367;g2a8bb957d04_2_114"/>
          <p:cNvPicPr preferRelativeResize="0"/>
          <p:nvPr/>
        </p:nvPicPr>
        <p:blipFill>
          <a:blip r:embed="rId3">
            <a:alphaModFix/>
          </a:blip>
          <a:stretch>
            <a:fillRect/>
          </a:stretch>
        </p:blipFill>
        <p:spPr>
          <a:xfrm>
            <a:off x="2961079" y="1797067"/>
            <a:ext cx="8392720" cy="4867200"/>
          </a:xfrm>
          <a:prstGeom prst="rect">
            <a:avLst/>
          </a:prstGeom>
          <a:noFill/>
          <a:ln>
            <a:noFill/>
          </a:ln>
        </p:spPr>
      </p:pic>
      <p:sp>
        <p:nvSpPr>
          <p:cNvPr id="368" name="Google Shape;368;g2a8bb957d04_2_114"/>
          <p:cNvSpPr txBox="1"/>
          <p:nvPr/>
        </p:nvSpPr>
        <p:spPr>
          <a:xfrm>
            <a:off x="252133" y="2046534"/>
            <a:ext cx="2885200" cy="1067047"/>
          </a:xfrm>
          <a:prstGeom prst="rect">
            <a:avLst/>
          </a:prstGeom>
          <a:noFill/>
          <a:ln>
            <a:noFill/>
          </a:ln>
        </p:spPr>
        <p:txBody>
          <a:bodyPr spcFirstLastPara="1" wrap="square" lIns="121900" tIns="121900" rIns="121900" bIns="121900" anchor="t" anchorCtr="0">
            <a:spAutoFit/>
          </a:bodyPr>
          <a:lstStyle/>
          <a:p>
            <a:r>
              <a:rPr lang="fr-FR" sz="2667">
                <a:solidFill>
                  <a:srgbClr val="00A3A6"/>
                </a:solidFill>
                <a:latin typeface="Calibri"/>
                <a:ea typeface="Calibri"/>
                <a:cs typeface="Calibri"/>
                <a:sym typeface="Calibri"/>
              </a:rPr>
              <a:t>Déterminants de la volatilisation</a:t>
            </a:r>
            <a:endParaRPr sz="1333"/>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74d723d30_0_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Quiz: les catégories de modèles</a:t>
            </a:r>
            <a:endParaRPr/>
          </a:p>
        </p:txBody>
      </p:sp>
      <p:sp>
        <p:nvSpPr>
          <p:cNvPr id="324" name="Google Shape;324;g2a74d723d30_0_16"/>
          <p:cNvSpPr txBox="1"/>
          <p:nvPr/>
        </p:nvSpPr>
        <p:spPr>
          <a:xfrm>
            <a:off x="579663" y="17618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B050"/>
              </a:buClr>
              <a:buSzPts val="3200"/>
              <a:buFont typeface="Helvetica Neue"/>
              <a:buNone/>
            </a:pPr>
            <a:r>
              <a:rPr lang="fr-FR" sz="3200">
                <a:solidFill>
                  <a:srgbClr val="00B050"/>
                </a:solidFill>
                <a:latin typeface="Helvetica Neue"/>
                <a:ea typeface="Helvetica Neue"/>
                <a:cs typeface="Helvetica Neue"/>
                <a:sym typeface="Helvetica Neue"/>
              </a:rPr>
              <a:t>Déterministe / Stochastique ?</a:t>
            </a:r>
            <a:endParaRPr/>
          </a:p>
        </p:txBody>
      </p:sp>
      <p:sp>
        <p:nvSpPr>
          <p:cNvPr id="325" name="Google Shape;325;g2a74d723d30_0_16"/>
          <p:cNvSpPr txBox="1"/>
          <p:nvPr/>
        </p:nvSpPr>
        <p:spPr>
          <a:xfrm>
            <a:off x="579663" y="2686526"/>
            <a:ext cx="596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rgbClr val="7030A0"/>
                </a:solidFill>
                <a:latin typeface="Helvetica Neue"/>
                <a:ea typeface="Helvetica Neue"/>
                <a:cs typeface="Helvetica Neue"/>
                <a:sym typeface="Helvetica Neue"/>
              </a:rPr>
              <a:t>Statistique / Mécaniste ?</a:t>
            </a:r>
            <a:endParaRPr/>
          </a:p>
        </p:txBody>
      </p:sp>
      <p:sp>
        <p:nvSpPr>
          <p:cNvPr id="326" name="Google Shape;326;g2a74d723d30_0_16"/>
          <p:cNvSpPr txBox="1"/>
          <p:nvPr/>
        </p:nvSpPr>
        <p:spPr>
          <a:xfrm>
            <a:off x="579663" y="3508014"/>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200"/>
              <a:buFont typeface="Helvetica Neue"/>
              <a:buNone/>
            </a:pPr>
            <a:r>
              <a:rPr lang="fr-FR" sz="3200">
                <a:solidFill>
                  <a:srgbClr val="0070C0"/>
                </a:solidFill>
                <a:latin typeface="Helvetica Neue"/>
                <a:ea typeface="Helvetica Neue"/>
                <a:cs typeface="Helvetica Neue"/>
                <a:sym typeface="Helvetica Neue"/>
              </a:rPr>
              <a:t>Complexe / compliqué ?</a:t>
            </a:r>
            <a:endParaRPr/>
          </a:p>
        </p:txBody>
      </p:sp>
      <p:sp>
        <p:nvSpPr>
          <p:cNvPr id="327" name="Google Shape;327;g2a74d723d30_0_16"/>
          <p:cNvSpPr txBox="1"/>
          <p:nvPr/>
        </p:nvSpPr>
        <p:spPr>
          <a:xfrm>
            <a:off x="579663" y="44327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55A11"/>
              </a:buClr>
              <a:buSzPts val="3200"/>
              <a:buFont typeface="Helvetica Neue"/>
              <a:buNone/>
            </a:pPr>
            <a:r>
              <a:rPr lang="fr-FR" sz="3200">
                <a:solidFill>
                  <a:srgbClr val="C55A11"/>
                </a:solidFill>
                <a:latin typeface="Helvetica Neue"/>
                <a:ea typeface="Helvetica Neue"/>
                <a:cs typeface="Helvetica Neue"/>
                <a:sym typeface="Helvetica Neue"/>
              </a:rPr>
              <a:t>Discret / continu ?</a:t>
            </a:r>
            <a:endParaRPr/>
          </a:p>
        </p:txBody>
      </p:sp>
      <p:sp>
        <p:nvSpPr>
          <p:cNvPr id="328" name="Google Shape;328;g2a74d723d30_0_16"/>
          <p:cNvSpPr txBox="1"/>
          <p:nvPr/>
        </p:nvSpPr>
        <p:spPr>
          <a:xfrm>
            <a:off x="579663" y="5357427"/>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23F4F"/>
              </a:buClr>
              <a:buSzPts val="3200"/>
              <a:buFont typeface="Helvetica Neue"/>
              <a:buNone/>
            </a:pPr>
            <a:r>
              <a:rPr lang="fr-FR" sz="3200">
                <a:solidFill>
                  <a:srgbClr val="323F4F"/>
                </a:solidFill>
                <a:latin typeface="Helvetica Neue"/>
                <a:ea typeface="Helvetica Neue"/>
                <a:cs typeface="Helvetica Neue"/>
                <a:sym typeface="Helvetica Neue"/>
              </a:rPr>
              <a:t>Spatialisé / Non spatialisé ?</a:t>
            </a:r>
            <a:endParaRPr/>
          </a:p>
        </p:txBody>
      </p:sp>
      <p:pic>
        <p:nvPicPr>
          <p:cNvPr id="329" name="Google Shape;329;g2a74d723d30_0_16"/>
          <p:cNvPicPr preferRelativeResize="0"/>
          <p:nvPr/>
        </p:nvPicPr>
        <p:blipFill>
          <a:blip r:embed="rId3">
            <a:alphaModFix/>
          </a:blip>
          <a:stretch>
            <a:fillRect/>
          </a:stretch>
        </p:blipFill>
        <p:spPr>
          <a:xfrm>
            <a:off x="8657638" y="5841600"/>
            <a:ext cx="2190750" cy="762000"/>
          </a:xfrm>
          <a:prstGeom prst="rect">
            <a:avLst/>
          </a:prstGeom>
          <a:noFill/>
          <a:ln>
            <a:noFill/>
          </a:ln>
        </p:spPr>
      </p:pic>
      <p:pic>
        <p:nvPicPr>
          <p:cNvPr id="330" name="Google Shape;330;g2a74d723d30_0_16"/>
          <p:cNvPicPr preferRelativeResize="0"/>
          <p:nvPr/>
        </p:nvPicPr>
        <p:blipFill>
          <a:blip r:embed="rId4">
            <a:alphaModFix/>
          </a:blip>
          <a:stretch>
            <a:fillRect/>
          </a:stretch>
        </p:blipFill>
        <p:spPr>
          <a:xfrm>
            <a:off x="6917231" y="2102350"/>
            <a:ext cx="4780966" cy="3596949"/>
          </a:xfrm>
          <a:prstGeom prst="rect">
            <a:avLst/>
          </a:prstGeom>
          <a:noFill/>
          <a:ln>
            <a:noFill/>
          </a:ln>
        </p:spPr>
      </p:pic>
      <p:sp>
        <p:nvSpPr>
          <p:cNvPr id="331" name="Google Shape;331;g2a74d723d30_0_16"/>
          <p:cNvSpPr txBox="1"/>
          <p:nvPr/>
        </p:nvSpPr>
        <p:spPr>
          <a:xfrm>
            <a:off x="6541713" y="1498350"/>
            <a:ext cx="5532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FR" sz="1800">
                <a:solidFill>
                  <a:srgbClr val="202122"/>
                </a:solidFill>
                <a:highlight>
                  <a:srgbClr val="FFFFFF"/>
                </a:highlight>
              </a:rPr>
              <a:t>« modèle proie-prédateur »</a:t>
            </a:r>
            <a:r>
              <a:rPr lang="fr-FR" sz="1800" b="1">
                <a:solidFill>
                  <a:srgbClr val="202122"/>
                </a:solidFill>
                <a:highlight>
                  <a:srgbClr val="FFFFFF"/>
                </a:highlight>
              </a:rPr>
              <a:t> de Lotka-Volterra</a:t>
            </a:r>
            <a:endParaRPr sz="1800"/>
          </a:p>
        </p:txBody>
      </p:sp>
      <p:sp>
        <p:nvSpPr>
          <p:cNvPr id="11" name="Google Shape;508;p6">
            <a:extLst>
              <a:ext uri="{FF2B5EF4-FFF2-40B4-BE49-F238E27FC236}">
                <a16:creationId xmlns:a16="http://schemas.microsoft.com/office/drawing/2014/main" id="{554DBBC9-48EB-4B44-89BC-0F7079FA7E9F}"/>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g2ab8bd21b36_0_1"/>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ctr" anchorCtr="0">
            <a:normAutofit fontScale="90000"/>
          </a:bodyPr>
          <a:lstStyle/>
          <a:p>
            <a:pPr>
              <a:buSzPct val="100000"/>
            </a:pPr>
            <a:r>
              <a:rPr lang="fr-FR" b="1"/>
              <a:t>Illustration analyse de sensibilité</a:t>
            </a:r>
            <a:endParaRPr b="1"/>
          </a:p>
          <a:p>
            <a:pPr>
              <a:buSzPct val="117857"/>
            </a:pPr>
            <a:r>
              <a:rPr lang="fr-FR" sz="3733"/>
              <a:t>Cas de la prédiction de flux de volatilisation des pesticides</a:t>
            </a:r>
            <a:endParaRPr sz="3733"/>
          </a:p>
        </p:txBody>
      </p:sp>
      <p:pic>
        <p:nvPicPr>
          <p:cNvPr id="374" name="Google Shape;374;g2ab8bd21b36_0_1"/>
          <p:cNvPicPr preferRelativeResize="0"/>
          <p:nvPr/>
        </p:nvPicPr>
        <p:blipFill>
          <a:blip r:embed="rId3">
            <a:alphaModFix/>
          </a:blip>
          <a:stretch>
            <a:fillRect/>
          </a:stretch>
        </p:blipFill>
        <p:spPr>
          <a:xfrm>
            <a:off x="2598467" y="1797059"/>
            <a:ext cx="6697256" cy="4760876"/>
          </a:xfrm>
          <a:prstGeom prst="rect">
            <a:avLst/>
          </a:prstGeom>
          <a:noFill/>
          <a:ln>
            <a:noFill/>
          </a:ln>
        </p:spPr>
      </p:pic>
      <p:sp>
        <p:nvSpPr>
          <p:cNvPr id="4" name="Google Shape;508;p6">
            <a:extLst>
              <a:ext uri="{FF2B5EF4-FFF2-40B4-BE49-F238E27FC236}">
                <a16:creationId xmlns:a16="http://schemas.microsoft.com/office/drawing/2014/main" id="{14D71DE7-9F0F-493B-B3A5-15B8EBE65F21}"/>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9270142c6_0_4"/>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ctr" anchorCtr="0">
            <a:normAutofit fontScale="90000"/>
          </a:bodyPr>
          <a:lstStyle/>
          <a:p>
            <a:pPr>
              <a:buSzPct val="100000"/>
            </a:pPr>
            <a:r>
              <a:rPr lang="fr-FR" b="1"/>
              <a:t>Illustration analyse de sensibilité</a:t>
            </a:r>
            <a:endParaRPr b="1"/>
          </a:p>
          <a:p>
            <a:pPr>
              <a:buSzPct val="117857"/>
            </a:pPr>
            <a:r>
              <a:rPr lang="fr-FR" sz="3733"/>
              <a:t>Cas de la prédiction de flux de volatilisation des pesticides</a:t>
            </a:r>
            <a:endParaRPr sz="3733"/>
          </a:p>
        </p:txBody>
      </p:sp>
      <p:pic>
        <p:nvPicPr>
          <p:cNvPr id="380" name="Google Shape;380;g2a9270142c6_0_4"/>
          <p:cNvPicPr preferRelativeResize="0"/>
          <p:nvPr/>
        </p:nvPicPr>
        <p:blipFill>
          <a:blip r:embed="rId3">
            <a:alphaModFix/>
          </a:blip>
          <a:stretch>
            <a:fillRect/>
          </a:stretch>
        </p:blipFill>
        <p:spPr>
          <a:xfrm>
            <a:off x="7179411" y="1889830"/>
            <a:ext cx="3448175" cy="2287900"/>
          </a:xfrm>
          <a:prstGeom prst="rect">
            <a:avLst/>
          </a:prstGeom>
          <a:noFill/>
          <a:ln>
            <a:noFill/>
          </a:ln>
        </p:spPr>
      </p:pic>
      <p:pic>
        <p:nvPicPr>
          <p:cNvPr id="381" name="Google Shape;381;g2a9270142c6_0_4"/>
          <p:cNvPicPr preferRelativeResize="0"/>
          <p:nvPr/>
        </p:nvPicPr>
        <p:blipFill>
          <a:blip r:embed="rId4">
            <a:alphaModFix/>
          </a:blip>
          <a:stretch>
            <a:fillRect/>
          </a:stretch>
        </p:blipFill>
        <p:spPr>
          <a:xfrm>
            <a:off x="7224986" y="4133964"/>
            <a:ext cx="3448149" cy="2324683"/>
          </a:xfrm>
          <a:prstGeom prst="rect">
            <a:avLst/>
          </a:prstGeom>
          <a:noFill/>
          <a:ln>
            <a:noFill/>
          </a:ln>
        </p:spPr>
      </p:pic>
      <p:pic>
        <p:nvPicPr>
          <p:cNvPr id="382" name="Google Shape;382;g2a9270142c6_0_4"/>
          <p:cNvPicPr preferRelativeResize="0"/>
          <p:nvPr/>
        </p:nvPicPr>
        <p:blipFill>
          <a:blip r:embed="rId5">
            <a:alphaModFix/>
          </a:blip>
          <a:stretch>
            <a:fillRect/>
          </a:stretch>
        </p:blipFill>
        <p:spPr>
          <a:xfrm>
            <a:off x="2269374" y="1967503"/>
            <a:ext cx="4393424" cy="4491144"/>
          </a:xfrm>
          <a:prstGeom prst="rect">
            <a:avLst/>
          </a:prstGeom>
          <a:noFill/>
          <a:ln>
            <a:noFill/>
          </a:ln>
        </p:spPr>
      </p:pic>
      <p:sp>
        <p:nvSpPr>
          <p:cNvPr id="383" name="Google Shape;383;g2a9270142c6_0_4"/>
          <p:cNvSpPr txBox="1"/>
          <p:nvPr/>
        </p:nvSpPr>
        <p:spPr>
          <a:xfrm>
            <a:off x="838200" y="1366617"/>
            <a:ext cx="10306000" cy="1046426"/>
          </a:xfrm>
          <a:prstGeom prst="rect">
            <a:avLst/>
          </a:prstGeom>
          <a:noFill/>
          <a:ln>
            <a:noFill/>
          </a:ln>
        </p:spPr>
        <p:txBody>
          <a:bodyPr spcFirstLastPara="1" wrap="square" lIns="91433" tIns="91433" rIns="91433" bIns="91433" anchor="t" anchorCtr="0">
            <a:spAutoFit/>
          </a:bodyPr>
          <a:lstStyle/>
          <a:p>
            <a:r>
              <a:rPr lang="fr-FR" sz="2800" i="1" dirty="0">
                <a:solidFill>
                  <a:srgbClr val="27A47E"/>
                </a:solidFill>
                <a:latin typeface="Calibri"/>
                <a:ea typeface="Calibri"/>
                <a:cs typeface="Calibri"/>
                <a:sym typeface="Calibri"/>
              </a:rPr>
              <a:t>Depuis un sol nu						Depuis un couvert végétal</a:t>
            </a:r>
            <a:endParaRPr sz="2800" i="1" dirty="0">
              <a:solidFill>
                <a:srgbClr val="27A47E"/>
              </a:solidFill>
              <a:latin typeface="Calibri"/>
              <a:ea typeface="Calibri"/>
              <a:cs typeface="Calibri"/>
              <a:sym typeface="Calibri"/>
            </a:endParaRPr>
          </a:p>
        </p:txBody>
      </p:sp>
      <p:sp>
        <p:nvSpPr>
          <p:cNvPr id="7" name="Google Shape;508;p6">
            <a:extLst>
              <a:ext uri="{FF2B5EF4-FFF2-40B4-BE49-F238E27FC236}">
                <a16:creationId xmlns:a16="http://schemas.microsoft.com/office/drawing/2014/main" id="{3CED1841-E063-4CE8-A855-66C9B3678052}"/>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51</a:t>
            </a:fld>
            <a:endParaRPr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15"/>
          <p:cNvSpPr txBox="1">
            <a:spLocks noGrp="1"/>
          </p:cNvSpPr>
          <p:nvPr>
            <p:ph type="title"/>
          </p:nvPr>
        </p:nvSpPr>
        <p:spPr>
          <a:xfrm>
            <a:off x="479997" y="1470000"/>
            <a:ext cx="7759763" cy="960000"/>
          </a:xfrm>
          <a:prstGeom prst="rect">
            <a:avLst/>
          </a:prstGeom>
          <a:noFill/>
          <a:ln>
            <a:noFill/>
          </a:ln>
        </p:spPr>
        <p:txBody>
          <a:bodyPr spcFirstLastPara="1" wrap="square" lIns="0" tIns="0" rIns="0" bIns="0" anchor="t" anchorCtr="0">
            <a:noAutofit/>
          </a:bodyPr>
          <a:lstStyle/>
          <a:p>
            <a:pPr marL="990575" indent="-380990">
              <a:lnSpc>
                <a:spcPct val="150000"/>
              </a:lnSpc>
              <a:buClr>
                <a:srgbClr val="002060"/>
              </a:buClr>
              <a:buSzPts val="2800"/>
            </a:pPr>
            <a:r>
              <a:rPr lang="fr-FR" sz="3733">
                <a:solidFill>
                  <a:srgbClr val="002060"/>
                </a:solidFill>
                <a:latin typeface="Helvetica Neue"/>
                <a:ea typeface="Helvetica Neue"/>
                <a:cs typeface="Helvetica Neue"/>
                <a:sym typeface="Helvetica Neue"/>
              </a:rPr>
              <a:t>Calibration</a:t>
            </a:r>
            <a:endParaRPr>
              <a:solidFill>
                <a:srgbClr val="002060"/>
              </a:solidFill>
            </a:endParaRPr>
          </a:p>
        </p:txBody>
      </p:sp>
      <p:sp>
        <p:nvSpPr>
          <p:cNvPr id="391" name="Google Shape;391;p15"/>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14"/>
          <p:cNvSpPr txBox="1">
            <a:spLocks noGrp="1"/>
          </p:cNvSpPr>
          <p:nvPr>
            <p:ph type="title"/>
          </p:nvPr>
        </p:nvSpPr>
        <p:spPr>
          <a:xfrm>
            <a:off x="2210894" y="-75716"/>
            <a:ext cx="5616001" cy="960000"/>
          </a:xfrm>
          <a:prstGeom prst="rect">
            <a:avLst/>
          </a:prstGeom>
          <a:noFill/>
          <a:ln>
            <a:noFill/>
          </a:ln>
        </p:spPr>
        <p:txBody>
          <a:bodyPr spcFirstLastPara="1" wrap="square" lIns="0" tIns="0" rIns="0" bIns="0" anchor="t" anchorCtr="0">
            <a:noAutofit/>
          </a:bodyPr>
          <a:lstStyle/>
          <a:p>
            <a:pPr marL="990575" indent="-380990">
              <a:lnSpc>
                <a:spcPct val="150000"/>
              </a:lnSpc>
              <a:buClr>
                <a:srgbClr val="002060"/>
              </a:buClr>
              <a:buSzPts val="2800"/>
            </a:pPr>
            <a:r>
              <a:rPr lang="fr-FR" sz="3733">
                <a:solidFill>
                  <a:srgbClr val="002060"/>
                </a:solidFill>
                <a:latin typeface="Helvetica Neue"/>
                <a:ea typeface="Helvetica Neue"/>
                <a:cs typeface="Helvetica Neue"/>
                <a:sym typeface="Helvetica Neue"/>
              </a:rPr>
              <a:t>Calibration</a:t>
            </a:r>
            <a:endParaRPr>
              <a:solidFill>
                <a:srgbClr val="002060"/>
              </a:solidFill>
            </a:endParaRPr>
          </a:p>
        </p:txBody>
      </p:sp>
      <p:sp>
        <p:nvSpPr>
          <p:cNvPr id="397" name="Google Shape;397;p14"/>
          <p:cNvSpPr txBox="1">
            <a:spLocks noGrp="1"/>
          </p:cNvSpPr>
          <p:nvPr>
            <p:ph type="body" idx="1"/>
          </p:nvPr>
        </p:nvSpPr>
        <p:spPr>
          <a:xfrm>
            <a:off x="6759642" y="1411393"/>
            <a:ext cx="4678503" cy="4674447"/>
          </a:xfrm>
          <a:prstGeom prst="rect">
            <a:avLst/>
          </a:prstGeom>
          <a:noFill/>
          <a:ln>
            <a:noFill/>
          </a:ln>
        </p:spPr>
        <p:txBody>
          <a:bodyPr spcFirstLastPara="1" wrap="square" lIns="0" tIns="0" rIns="0" bIns="0" anchor="t" anchorCtr="0">
            <a:noAutofit/>
          </a:bodyPr>
          <a:lstStyle/>
          <a:p>
            <a:pPr marL="457189" indent="-457189">
              <a:lnSpc>
                <a:spcPct val="100000"/>
              </a:lnSpc>
              <a:spcBef>
                <a:spcPts val="0"/>
              </a:spcBef>
              <a:buClr>
                <a:srgbClr val="0070C0"/>
              </a:buClr>
              <a:buSzPts val="2000"/>
              <a:buFont typeface="Noto Sans Symbols"/>
              <a:buChar char="❑"/>
            </a:pPr>
            <a:r>
              <a:rPr lang="fr-FR" sz="2667"/>
              <a:t>Inférence fréquentiste</a:t>
            </a:r>
            <a:endParaRPr sz="2667"/>
          </a:p>
          <a:p>
            <a:pPr marL="457189" indent="-457189">
              <a:lnSpc>
                <a:spcPct val="100000"/>
              </a:lnSpc>
              <a:spcBef>
                <a:spcPts val="667"/>
              </a:spcBef>
              <a:buClr>
                <a:srgbClr val="0070C0"/>
              </a:buClr>
              <a:buSzPts val="2000"/>
              <a:buFont typeface="Noto Sans Symbols"/>
              <a:buChar char="❑"/>
            </a:pPr>
            <a:r>
              <a:rPr lang="fr-FR" sz="2667"/>
              <a:t>Inférence bayésienne</a:t>
            </a:r>
            <a:endParaRPr/>
          </a:p>
          <a:p>
            <a:pPr marL="457189" indent="-457189">
              <a:lnSpc>
                <a:spcPct val="100000"/>
              </a:lnSpc>
              <a:spcBef>
                <a:spcPts val="667"/>
              </a:spcBef>
              <a:buClr>
                <a:srgbClr val="0070C0"/>
              </a:buClr>
              <a:buSzPts val="2000"/>
              <a:buFont typeface="Noto Sans Symbols"/>
              <a:buChar char="❑"/>
            </a:pPr>
            <a:r>
              <a:rPr lang="fr-FR" sz="2667"/>
              <a:t>Algorithme génétique</a:t>
            </a:r>
            <a:endParaRPr/>
          </a:p>
          <a:p>
            <a:pPr marL="457189" indent="-457189">
              <a:lnSpc>
                <a:spcPct val="100000"/>
              </a:lnSpc>
              <a:spcBef>
                <a:spcPts val="667"/>
              </a:spcBef>
              <a:buClr>
                <a:srgbClr val="0070C0"/>
              </a:buClr>
              <a:buSzPts val="2000"/>
              <a:buFont typeface="Noto Sans Symbols"/>
              <a:buChar char="❑"/>
            </a:pPr>
            <a:r>
              <a:rPr lang="fr-FR" sz="2667"/>
              <a:t>Swarm particle</a:t>
            </a:r>
            <a:endParaRPr sz="2667"/>
          </a:p>
          <a:p>
            <a:pPr marL="457189" indent="-457189">
              <a:lnSpc>
                <a:spcPct val="100000"/>
              </a:lnSpc>
              <a:spcBef>
                <a:spcPts val="667"/>
              </a:spcBef>
              <a:buClr>
                <a:srgbClr val="0070C0"/>
              </a:buClr>
              <a:buSzPts val="2000"/>
              <a:buFont typeface="Noto Sans Symbols"/>
              <a:buChar char="❑"/>
            </a:pPr>
            <a:r>
              <a:rPr lang="fr-FR" sz="2667"/>
              <a:t>Méthode IA</a:t>
            </a:r>
            <a:endParaRPr/>
          </a:p>
          <a:p>
            <a:pPr marL="457189" indent="-457189">
              <a:lnSpc>
                <a:spcPct val="100000"/>
              </a:lnSpc>
              <a:spcBef>
                <a:spcPts val="667"/>
              </a:spcBef>
              <a:buClr>
                <a:srgbClr val="0070C0"/>
              </a:buClr>
              <a:buSzPts val="2000"/>
              <a:buFont typeface="Noto Sans Symbols"/>
              <a:buChar char="❑"/>
            </a:pPr>
            <a:r>
              <a:rPr lang="fr-FR" sz="2667"/>
              <a:t>…</a:t>
            </a:r>
            <a:endParaRPr/>
          </a:p>
          <a:p>
            <a:pPr marL="457189" indent="-287859">
              <a:lnSpc>
                <a:spcPct val="100000"/>
              </a:lnSpc>
              <a:spcBef>
                <a:spcPts val="667"/>
              </a:spcBef>
              <a:buClr>
                <a:srgbClr val="0070C0"/>
              </a:buClr>
              <a:buSzPts val="2000"/>
              <a:buNone/>
            </a:pPr>
            <a:endParaRPr sz="2667"/>
          </a:p>
        </p:txBody>
      </p:sp>
      <p:sp>
        <p:nvSpPr>
          <p:cNvPr id="400" name="Google Shape;400;p14"/>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53</a:t>
            </a:fld>
            <a:endParaRPr/>
          </a:p>
        </p:txBody>
      </p:sp>
      <p:sp>
        <p:nvSpPr>
          <p:cNvPr id="401" name="Google Shape;401;p14"/>
          <p:cNvSpPr txBox="1"/>
          <p:nvPr/>
        </p:nvSpPr>
        <p:spPr>
          <a:xfrm>
            <a:off x="822036" y="1411393"/>
            <a:ext cx="4969165" cy="4674447"/>
          </a:xfrm>
          <a:prstGeom prst="rect">
            <a:avLst/>
          </a:prstGeom>
          <a:noFill/>
          <a:ln>
            <a:noFill/>
          </a:ln>
        </p:spPr>
        <p:txBody>
          <a:bodyPr spcFirstLastPara="1" wrap="square" lIns="0" tIns="0" rIns="0" bIns="0" anchor="t" anchorCtr="0">
            <a:noAutofit/>
          </a:bodyPr>
          <a:lstStyle/>
          <a:p>
            <a:pPr>
              <a:buClr>
                <a:srgbClr val="0070C0"/>
              </a:buClr>
              <a:buSzPts val="1800"/>
            </a:pPr>
            <a:r>
              <a:rPr lang="fr-FR" sz="2400">
                <a:solidFill>
                  <a:schemeClr val="dk1"/>
                </a:solidFill>
              </a:rPr>
              <a:t>Model calibration can be defined as finding a unique set of model parameters that provide a good description of the system behaviour, and can be achieved by confronting model predictions with actual measurements performed on the system.</a:t>
            </a:r>
            <a:endParaRPr sz="1867"/>
          </a:p>
          <a:p>
            <a:pPr>
              <a:spcBef>
                <a:spcPts val="667"/>
              </a:spcBef>
              <a:buClr>
                <a:srgbClr val="0070C0"/>
              </a:buClr>
              <a:buSzPts val="1800"/>
            </a:pPr>
            <a:endParaRPr sz="2400">
              <a:solidFill>
                <a:srgbClr val="FFFFFF"/>
              </a:solidFill>
            </a:endParaRPr>
          </a:p>
          <a:p>
            <a:pPr>
              <a:spcBef>
                <a:spcPts val="667"/>
              </a:spcBef>
              <a:buClr>
                <a:srgbClr val="0070C0"/>
              </a:buClr>
              <a:buSzPts val="1800"/>
            </a:pPr>
            <a:r>
              <a:rPr lang="fr-FR" sz="2400">
                <a:solidFill>
                  <a:srgbClr val="44C6F4"/>
                </a:solidFill>
              </a:rPr>
              <a:t>The MBR Book (Second Edition), 2011</a:t>
            </a:r>
            <a:endParaRPr sz="2400">
              <a:solidFill>
                <a:schemeClr val="dk1"/>
              </a:solidFill>
              <a:highlight>
                <a:srgbClr val="FFFF00"/>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8" name="Google Shape;408;p16"/>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54</a:t>
            </a:fld>
            <a:endParaRPr/>
          </a:p>
        </p:txBody>
      </p:sp>
      <p:pic>
        <p:nvPicPr>
          <p:cNvPr id="409" name="Google Shape;409;p16" descr="undefined"/>
          <p:cNvPicPr preferRelativeResize="0"/>
          <p:nvPr/>
        </p:nvPicPr>
        <p:blipFill rotWithShape="1">
          <a:blip r:embed="rId3">
            <a:alphaModFix/>
          </a:blip>
          <a:srcRect/>
          <a:stretch/>
        </p:blipFill>
        <p:spPr>
          <a:xfrm>
            <a:off x="5276973" y="634011"/>
            <a:ext cx="6563975" cy="4922981"/>
          </a:xfrm>
          <a:prstGeom prst="rect">
            <a:avLst/>
          </a:prstGeom>
          <a:noFill/>
          <a:ln>
            <a:noFill/>
          </a:ln>
        </p:spPr>
      </p:pic>
      <p:sp>
        <p:nvSpPr>
          <p:cNvPr id="410" name="Google Shape;410;p16"/>
          <p:cNvSpPr txBox="1">
            <a:spLocks noGrp="1"/>
          </p:cNvSpPr>
          <p:nvPr>
            <p:ph type="title"/>
          </p:nvPr>
        </p:nvSpPr>
        <p:spPr>
          <a:xfrm>
            <a:off x="2229044" y="-75716"/>
            <a:ext cx="5616001" cy="960000"/>
          </a:xfrm>
          <a:prstGeom prst="rect">
            <a:avLst/>
          </a:prstGeom>
          <a:noFill/>
          <a:ln>
            <a:noFill/>
          </a:ln>
        </p:spPr>
        <p:txBody>
          <a:bodyPr spcFirstLastPara="1" wrap="square" lIns="0" tIns="0" rIns="0" bIns="0" anchor="t" anchorCtr="0">
            <a:noAutofit/>
          </a:bodyPr>
          <a:lstStyle/>
          <a:p>
            <a:pPr marL="990575" indent="-380990">
              <a:lnSpc>
                <a:spcPct val="150000"/>
              </a:lnSpc>
              <a:buClr>
                <a:srgbClr val="002060"/>
              </a:buClr>
              <a:buSzPts val="2800"/>
            </a:pPr>
            <a:r>
              <a:rPr lang="fr-FR" sz="3733">
                <a:solidFill>
                  <a:srgbClr val="002060"/>
                </a:solidFill>
                <a:latin typeface="Helvetica Neue"/>
                <a:ea typeface="Helvetica Neue"/>
                <a:cs typeface="Helvetica Neue"/>
                <a:sym typeface="Helvetica Neue"/>
              </a:rPr>
              <a:t>Calibration</a:t>
            </a:r>
            <a:endParaRPr>
              <a:solidFill>
                <a:srgbClr val="002060"/>
              </a:solidFill>
            </a:endParaRPr>
          </a:p>
        </p:txBody>
      </p:sp>
      <p:sp>
        <p:nvSpPr>
          <p:cNvPr id="411" name="Google Shape;411;p16"/>
          <p:cNvSpPr txBox="1"/>
          <p:nvPr/>
        </p:nvSpPr>
        <p:spPr>
          <a:xfrm>
            <a:off x="655781" y="1984047"/>
            <a:ext cx="4464243" cy="3428463"/>
          </a:xfrm>
          <a:prstGeom prst="rect">
            <a:avLst/>
          </a:prstGeom>
          <a:noFill/>
          <a:ln>
            <a:noFill/>
          </a:ln>
        </p:spPr>
        <p:txBody>
          <a:bodyPr spcFirstLastPara="1" wrap="square" lIns="0" tIns="0" rIns="0" bIns="0" anchor="t" anchorCtr="0">
            <a:noAutofit/>
          </a:bodyPr>
          <a:lstStyle/>
          <a:p>
            <a:pPr>
              <a:buClr>
                <a:srgbClr val="0070C0"/>
              </a:buClr>
              <a:buSzPts val="1800"/>
            </a:pPr>
            <a:r>
              <a:rPr lang="fr-FR" sz="2400">
                <a:solidFill>
                  <a:schemeClr val="dk1"/>
                </a:solidFill>
              </a:rPr>
              <a:t>Parcourir le paysage défini par l’espace en n-dimension des paramètres</a:t>
            </a:r>
            <a:endParaRPr sz="1867"/>
          </a:p>
          <a:p>
            <a:pPr>
              <a:spcBef>
                <a:spcPts val="667"/>
              </a:spcBef>
              <a:buClr>
                <a:srgbClr val="0070C0"/>
              </a:buClr>
              <a:buSzPts val="1800"/>
            </a:pPr>
            <a:endParaRPr sz="2400">
              <a:solidFill>
                <a:schemeClr val="dk1"/>
              </a:solidFill>
            </a:endParaRPr>
          </a:p>
          <a:p>
            <a:pPr marL="380990" indent="-380990">
              <a:spcBef>
                <a:spcPts val="667"/>
              </a:spcBef>
              <a:buClr>
                <a:srgbClr val="0070C0"/>
              </a:buClr>
              <a:buSzPts val="1800"/>
              <a:buFont typeface="Arial"/>
              <a:buChar char="-"/>
            </a:pPr>
            <a:r>
              <a:rPr lang="fr-FR" sz="2400">
                <a:solidFill>
                  <a:schemeClr val="dk1"/>
                </a:solidFill>
              </a:rPr>
              <a:t>Optimun local</a:t>
            </a:r>
            <a:endParaRPr sz="1867"/>
          </a:p>
          <a:p>
            <a:pPr marL="380990" indent="-380990">
              <a:spcBef>
                <a:spcPts val="667"/>
              </a:spcBef>
              <a:buClr>
                <a:srgbClr val="0070C0"/>
              </a:buClr>
              <a:buSzPts val="1800"/>
              <a:buFont typeface="Arial"/>
              <a:buChar char="-"/>
            </a:pPr>
            <a:r>
              <a:rPr lang="fr-FR" sz="2400">
                <a:solidFill>
                  <a:schemeClr val="dk1"/>
                </a:solidFill>
              </a:rPr>
              <a:t>Optimun global</a:t>
            </a:r>
            <a:endParaRPr sz="2400">
              <a:solidFill>
                <a:schemeClr val="dk1"/>
              </a:solidFill>
            </a:endParaRPr>
          </a:p>
        </p:txBody>
      </p:sp>
      <p:sp>
        <p:nvSpPr>
          <p:cNvPr id="412" name="Google Shape;412;p16"/>
          <p:cNvSpPr txBox="1"/>
          <p:nvPr/>
        </p:nvSpPr>
        <p:spPr>
          <a:xfrm>
            <a:off x="6069051" y="5649033"/>
            <a:ext cx="6096000" cy="492388"/>
          </a:xfrm>
          <a:prstGeom prst="rect">
            <a:avLst/>
          </a:prstGeom>
          <a:noFill/>
          <a:ln>
            <a:noFill/>
          </a:ln>
        </p:spPr>
        <p:txBody>
          <a:bodyPr spcFirstLastPara="1" wrap="square" lIns="121900" tIns="60933" rIns="121900" bIns="60933" anchor="t" anchorCtr="0">
            <a:spAutoFit/>
          </a:bodyPr>
          <a:lstStyle/>
          <a:p>
            <a:pPr>
              <a:buSzPts val="1800"/>
            </a:pPr>
            <a:r>
              <a:rPr lang="fr-FR" sz="2400" b="1">
                <a:solidFill>
                  <a:srgbClr val="202122"/>
                </a:solidFill>
              </a:rPr>
              <a:t>particle swarm optimization</a:t>
            </a:r>
            <a:r>
              <a:rPr lang="fr-FR" sz="2400">
                <a:solidFill>
                  <a:srgbClr val="202122"/>
                </a:solidFill>
              </a:rPr>
              <a:t> </a:t>
            </a:r>
            <a:endParaRPr sz="2400">
              <a:solidFill>
                <a:schemeClr val="dk1"/>
              </a:solidFill>
            </a:endParaRPr>
          </a:p>
        </p:txBody>
      </p:sp>
      <p:pic>
        <p:nvPicPr>
          <p:cNvPr id="413" name="Google Shape;413;p16"/>
          <p:cNvPicPr preferRelativeResize="0"/>
          <p:nvPr/>
        </p:nvPicPr>
        <p:blipFill rotWithShape="1">
          <a:blip r:embed="rId4">
            <a:alphaModFix/>
          </a:blip>
          <a:srcRect/>
          <a:stretch/>
        </p:blipFill>
        <p:spPr>
          <a:xfrm>
            <a:off x="10246875" y="5688123"/>
            <a:ext cx="1594072" cy="5587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17"/>
          <p:cNvSpPr txBox="1">
            <a:spLocks noGrp="1"/>
          </p:cNvSpPr>
          <p:nvPr>
            <p:ph type="title"/>
          </p:nvPr>
        </p:nvSpPr>
        <p:spPr>
          <a:xfrm>
            <a:off x="2542479" y="204320"/>
            <a:ext cx="11232000" cy="960000"/>
          </a:xfrm>
          <a:prstGeom prst="rect">
            <a:avLst/>
          </a:prstGeom>
          <a:noFill/>
          <a:ln>
            <a:noFill/>
          </a:ln>
        </p:spPr>
        <p:txBody>
          <a:bodyPr spcFirstLastPara="1" wrap="square" lIns="0" tIns="0" rIns="0" bIns="0" anchor="t" anchorCtr="0">
            <a:noAutofit/>
          </a:bodyPr>
          <a:lstStyle/>
          <a:p>
            <a:pPr>
              <a:buClr>
                <a:srgbClr val="0070C0"/>
              </a:buClr>
              <a:buSzPts val="2500"/>
            </a:pPr>
            <a:r>
              <a:rPr lang="fr-FR">
                <a:solidFill>
                  <a:srgbClr val="0070C0"/>
                </a:solidFill>
              </a:rPr>
              <a:t>Méthodes fréquentistes d'ajustement</a:t>
            </a:r>
            <a:endParaRPr/>
          </a:p>
        </p:txBody>
      </p:sp>
      <p:sp>
        <p:nvSpPr>
          <p:cNvPr id="419" name="Google Shape;419;p17"/>
          <p:cNvSpPr txBox="1">
            <a:spLocks noGrp="1"/>
          </p:cNvSpPr>
          <p:nvPr>
            <p:ph type="body" idx="1"/>
          </p:nvPr>
        </p:nvSpPr>
        <p:spPr>
          <a:xfrm>
            <a:off x="408846" y="1589932"/>
            <a:ext cx="5380220" cy="4362456"/>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None/>
            </a:pPr>
            <a:r>
              <a:rPr lang="fr-FR" sz="2400">
                <a:solidFill>
                  <a:srgbClr val="000000"/>
                </a:solidFill>
              </a:rPr>
              <a:t>Existe une « vraie » valeur des paramètres.</a:t>
            </a:r>
            <a:endParaRPr/>
          </a:p>
          <a:p>
            <a:pPr marL="0" indent="0">
              <a:lnSpc>
                <a:spcPct val="100000"/>
              </a:lnSpc>
              <a:spcBef>
                <a:spcPts val="667"/>
              </a:spcBef>
              <a:buClr>
                <a:srgbClr val="000000"/>
              </a:buClr>
              <a:buNone/>
            </a:pPr>
            <a:r>
              <a:rPr lang="fr-FR" sz="2400">
                <a:solidFill>
                  <a:srgbClr val="000000"/>
                </a:solidFill>
              </a:rPr>
              <a:t>Analyse statistique basée sur des propriétés de comportement moyen des estimateurs</a:t>
            </a:r>
            <a:endParaRPr sz="2400">
              <a:solidFill>
                <a:srgbClr val="000000"/>
              </a:solidFill>
            </a:endParaRPr>
          </a:p>
          <a:p>
            <a:pPr marL="380990" indent="-380990">
              <a:lnSpc>
                <a:spcPct val="100000"/>
              </a:lnSpc>
              <a:spcBef>
                <a:spcPts val="667"/>
              </a:spcBef>
              <a:buClr>
                <a:srgbClr val="0070C0"/>
              </a:buClr>
            </a:pPr>
            <a:r>
              <a:rPr lang="fr-FR" sz="2400">
                <a:solidFill>
                  <a:srgbClr val="000000"/>
                </a:solidFill>
              </a:rPr>
              <a:t>Methode des moindres carres</a:t>
            </a:r>
            <a:endParaRPr/>
          </a:p>
          <a:p>
            <a:pPr marL="380990" indent="-380990">
              <a:lnSpc>
                <a:spcPct val="100000"/>
              </a:lnSpc>
              <a:spcBef>
                <a:spcPts val="667"/>
              </a:spcBef>
              <a:buClr>
                <a:srgbClr val="0070C0"/>
              </a:buClr>
            </a:pPr>
            <a:r>
              <a:rPr lang="fr-FR" sz="2400">
                <a:solidFill>
                  <a:srgbClr val="000000"/>
                </a:solidFill>
              </a:rPr>
              <a:t>Methode des moments</a:t>
            </a:r>
            <a:endParaRPr/>
          </a:p>
          <a:p>
            <a:pPr marL="380990" indent="-380990">
              <a:lnSpc>
                <a:spcPct val="100000"/>
              </a:lnSpc>
              <a:spcBef>
                <a:spcPts val="667"/>
              </a:spcBef>
              <a:buClr>
                <a:srgbClr val="0070C0"/>
              </a:buClr>
            </a:pPr>
            <a:r>
              <a:rPr lang="fr-FR" sz="2400">
                <a:solidFill>
                  <a:srgbClr val="000000"/>
                </a:solidFill>
              </a:rPr>
              <a:t>Methode du maximum de vraisemblance</a:t>
            </a:r>
            <a:endParaRPr/>
          </a:p>
          <a:p>
            <a:pPr marL="380990" indent="-380990">
              <a:lnSpc>
                <a:spcPct val="100000"/>
              </a:lnSpc>
              <a:spcBef>
                <a:spcPts val="667"/>
              </a:spcBef>
              <a:buClr>
                <a:srgbClr val="0070C0"/>
              </a:buClr>
            </a:pPr>
            <a:r>
              <a:rPr lang="fr-FR" sz="2400">
                <a:solidFill>
                  <a:srgbClr val="3333B3"/>
                </a:solidFill>
              </a:rPr>
              <a:t> </a:t>
            </a:r>
            <a:r>
              <a:rPr lang="fr-FR" sz="2400">
                <a:solidFill>
                  <a:srgbClr val="000000"/>
                </a:solidFill>
              </a:rPr>
              <a:t>. . .</a:t>
            </a:r>
            <a:endParaRPr/>
          </a:p>
        </p:txBody>
      </p:sp>
      <p:sp>
        <p:nvSpPr>
          <p:cNvPr id="422" name="Google Shape;422;p17"/>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55</a:t>
            </a:fld>
            <a:endParaRPr/>
          </a:p>
        </p:txBody>
      </p:sp>
      <p:pic>
        <p:nvPicPr>
          <p:cNvPr id="423" name="Google Shape;423;p17"/>
          <p:cNvPicPr preferRelativeResize="0"/>
          <p:nvPr/>
        </p:nvPicPr>
        <p:blipFill rotWithShape="1">
          <a:blip r:embed="rId3">
            <a:alphaModFix/>
          </a:blip>
          <a:srcRect b="68295"/>
          <a:stretch/>
        </p:blipFill>
        <p:spPr>
          <a:xfrm>
            <a:off x="5881095" y="943605"/>
            <a:ext cx="6200347" cy="1335360"/>
          </a:xfrm>
          <a:prstGeom prst="rect">
            <a:avLst/>
          </a:prstGeom>
          <a:noFill/>
          <a:ln>
            <a:noFill/>
          </a:ln>
        </p:spPr>
      </p:pic>
      <p:pic>
        <p:nvPicPr>
          <p:cNvPr id="424" name="Google Shape;424;p17"/>
          <p:cNvPicPr preferRelativeResize="0"/>
          <p:nvPr/>
        </p:nvPicPr>
        <p:blipFill rotWithShape="1">
          <a:blip r:embed="rId4">
            <a:alphaModFix/>
          </a:blip>
          <a:srcRect l="25992" t="54938" r="12572" b="-4367"/>
          <a:stretch/>
        </p:blipFill>
        <p:spPr>
          <a:xfrm>
            <a:off x="6250538" y="5748081"/>
            <a:ext cx="5461463" cy="639764"/>
          </a:xfrm>
          <a:prstGeom prst="rect">
            <a:avLst/>
          </a:prstGeom>
          <a:noFill/>
          <a:ln>
            <a:noFill/>
          </a:ln>
        </p:spPr>
      </p:pic>
      <p:pic>
        <p:nvPicPr>
          <p:cNvPr id="425" name="Google Shape;425;p17"/>
          <p:cNvPicPr preferRelativeResize="0"/>
          <p:nvPr/>
        </p:nvPicPr>
        <p:blipFill rotWithShape="1">
          <a:blip r:embed="rId3">
            <a:alphaModFix/>
          </a:blip>
          <a:srcRect l="23679" t="41373" r="21916" b="4823"/>
          <a:stretch/>
        </p:blipFill>
        <p:spPr>
          <a:xfrm>
            <a:off x="6402937" y="2509282"/>
            <a:ext cx="4879255" cy="32777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18"/>
          <p:cNvSpPr/>
          <p:nvPr/>
        </p:nvSpPr>
        <p:spPr>
          <a:xfrm>
            <a:off x="547383" y="1381016"/>
            <a:ext cx="3167940" cy="911285"/>
          </a:xfrm>
          <a:prstGeom prst="roundRect">
            <a:avLst>
              <a:gd name="adj" fmla="val 16667"/>
            </a:avLst>
          </a:prstGeom>
          <a:solidFill>
            <a:schemeClr val="lt1"/>
          </a:solidFill>
          <a:ln w="25400" cap="flat" cmpd="sng">
            <a:solidFill>
              <a:schemeClr val="accent2"/>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r>
              <a:rPr lang="fr-FR" sz="1800">
                <a:solidFill>
                  <a:schemeClr val="dk1"/>
                </a:solidFill>
                <a:latin typeface="Calibri"/>
                <a:ea typeface="Calibri"/>
                <a:cs typeface="Calibri"/>
                <a:sym typeface="Calibri"/>
              </a:rPr>
              <a:t>Connaissance</a:t>
            </a:r>
            <a:r>
              <a:rPr lang="fr-FR" sz="1600">
                <a:solidFill>
                  <a:schemeClr val="dk1"/>
                </a:solidFill>
                <a:latin typeface="Calibri"/>
                <a:ea typeface="Calibri"/>
                <a:cs typeface="Calibri"/>
                <a:sym typeface="Calibri"/>
              </a:rPr>
              <a:t> </a:t>
            </a:r>
            <a:r>
              <a:rPr lang="fr-FR" sz="1800" i="1">
                <a:solidFill>
                  <a:schemeClr val="dk1"/>
                </a:solidFill>
                <a:latin typeface="Calibri"/>
                <a:ea typeface="Calibri"/>
                <a:cs typeface="Calibri"/>
                <a:sym typeface="Calibri"/>
              </a:rPr>
              <a:t>a priori </a:t>
            </a:r>
            <a:r>
              <a:rPr lang="fr-FR" sz="1600">
                <a:solidFill>
                  <a:srgbClr val="7F7F7F"/>
                </a:solidFill>
                <a:latin typeface="Calibri"/>
                <a:ea typeface="Calibri"/>
                <a:cs typeface="Calibri"/>
                <a:sym typeface="Calibri"/>
              </a:rPr>
              <a:t>sur les paramètres </a:t>
            </a:r>
            <a:r>
              <a:rPr lang="fr-FR" sz="1600" b="1">
                <a:solidFill>
                  <a:srgbClr val="C00000"/>
                </a:solidFill>
                <a:latin typeface="Calibri"/>
                <a:ea typeface="Calibri"/>
                <a:cs typeface="Calibri"/>
                <a:sym typeface="Calibri"/>
              </a:rPr>
              <a:t>P(θ)</a:t>
            </a:r>
            <a:endParaRPr sz="1600" b="1" i="1">
              <a:solidFill>
                <a:srgbClr val="C00000"/>
              </a:solidFill>
              <a:latin typeface="Calibri"/>
              <a:ea typeface="Calibri"/>
              <a:cs typeface="Calibri"/>
              <a:sym typeface="Calibri"/>
            </a:endParaRPr>
          </a:p>
        </p:txBody>
      </p:sp>
      <p:sp>
        <p:nvSpPr>
          <p:cNvPr id="432" name="Google Shape;432;p18"/>
          <p:cNvSpPr/>
          <p:nvPr/>
        </p:nvSpPr>
        <p:spPr>
          <a:xfrm>
            <a:off x="4488170" y="1431845"/>
            <a:ext cx="2875087" cy="792088"/>
          </a:xfrm>
          <a:prstGeom prst="roundRect">
            <a:avLst>
              <a:gd name="adj" fmla="val 16667"/>
            </a:avLst>
          </a:prstGeom>
          <a:solidFill>
            <a:schemeClr val="lt1"/>
          </a:solidFill>
          <a:ln w="25400" cap="flat" cmpd="sng">
            <a:solidFill>
              <a:schemeClr val="accent6"/>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r>
              <a:rPr lang="fr-FR" sz="1800">
                <a:solidFill>
                  <a:schemeClr val="dk1"/>
                </a:solidFill>
                <a:latin typeface="Calibri"/>
                <a:ea typeface="Calibri"/>
                <a:cs typeface="Calibri"/>
                <a:sym typeface="Calibri"/>
              </a:rPr>
              <a:t>Formule de Bayes</a:t>
            </a:r>
            <a:endParaRPr sz="1867"/>
          </a:p>
          <a:p>
            <a:pPr algn="ctr">
              <a:buSzPts val="1200"/>
            </a:pPr>
            <a:r>
              <a:rPr lang="fr-FR" sz="1600" b="1">
                <a:solidFill>
                  <a:schemeClr val="accent1"/>
                </a:solidFill>
                <a:latin typeface="Calibri"/>
                <a:ea typeface="Calibri"/>
                <a:cs typeface="Calibri"/>
                <a:sym typeface="Calibri"/>
              </a:rPr>
              <a:t>P(θ|Y) </a:t>
            </a:r>
            <a:r>
              <a:rPr lang="fr-FR" sz="1600">
                <a:solidFill>
                  <a:srgbClr val="7F7F7F"/>
                </a:solidFill>
                <a:latin typeface="Calibri"/>
                <a:ea typeface="Calibri"/>
                <a:cs typeface="Calibri"/>
                <a:sym typeface="Calibri"/>
              </a:rPr>
              <a:t>∝ </a:t>
            </a:r>
            <a:r>
              <a:rPr lang="fr-FR" sz="1600" b="1">
                <a:solidFill>
                  <a:srgbClr val="C00000"/>
                </a:solidFill>
                <a:latin typeface="Calibri"/>
                <a:ea typeface="Calibri"/>
                <a:cs typeface="Calibri"/>
                <a:sym typeface="Calibri"/>
              </a:rPr>
              <a:t>P(θ)</a:t>
            </a:r>
            <a:r>
              <a:rPr lang="fr-FR" sz="1600">
                <a:solidFill>
                  <a:srgbClr val="7F7F7F"/>
                </a:solidFill>
                <a:latin typeface="Calibri"/>
                <a:ea typeface="Calibri"/>
                <a:cs typeface="Calibri"/>
                <a:sym typeface="Calibri"/>
              </a:rPr>
              <a:t> x </a:t>
            </a:r>
            <a:r>
              <a:rPr lang="fr-FR" sz="1600" b="1">
                <a:solidFill>
                  <a:schemeClr val="dk1"/>
                </a:solidFill>
                <a:latin typeface="Calibri"/>
                <a:ea typeface="Calibri"/>
                <a:cs typeface="Calibri"/>
                <a:sym typeface="Calibri"/>
              </a:rPr>
              <a:t>P(Y|θ)</a:t>
            </a:r>
            <a:endParaRPr sz="1600" b="1" i="1">
              <a:solidFill>
                <a:schemeClr val="dk1"/>
              </a:solidFill>
              <a:latin typeface="Calibri"/>
              <a:ea typeface="Calibri"/>
              <a:cs typeface="Calibri"/>
              <a:sym typeface="Calibri"/>
            </a:endParaRPr>
          </a:p>
        </p:txBody>
      </p:sp>
      <p:sp>
        <p:nvSpPr>
          <p:cNvPr id="433" name="Google Shape;433;p18"/>
          <p:cNvSpPr/>
          <p:nvPr/>
        </p:nvSpPr>
        <p:spPr>
          <a:xfrm>
            <a:off x="8323233" y="883228"/>
            <a:ext cx="3593515" cy="879009"/>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r>
              <a:rPr lang="fr-FR" sz="1800">
                <a:solidFill>
                  <a:schemeClr val="dk1"/>
                </a:solidFill>
                <a:latin typeface="Calibri"/>
                <a:ea typeface="Calibri"/>
                <a:cs typeface="Calibri"/>
                <a:sym typeface="Calibri"/>
              </a:rPr>
              <a:t>Ajustement </a:t>
            </a:r>
            <a:r>
              <a:rPr lang="fr-FR" sz="1800" b="1">
                <a:solidFill>
                  <a:schemeClr val="dk1"/>
                </a:solidFill>
                <a:latin typeface="Calibri"/>
                <a:ea typeface="Calibri"/>
                <a:cs typeface="Calibri"/>
                <a:sym typeface="Calibri"/>
              </a:rPr>
              <a:t>simultané</a:t>
            </a:r>
            <a:r>
              <a:rPr lang="fr-FR" sz="1800">
                <a:solidFill>
                  <a:schemeClr val="dk1"/>
                </a:solidFill>
                <a:latin typeface="Calibri"/>
                <a:ea typeface="Calibri"/>
                <a:cs typeface="Calibri"/>
                <a:sym typeface="Calibri"/>
              </a:rPr>
              <a:t> du modèle aux données observées</a:t>
            </a:r>
            <a:endParaRPr sz="1800" b="1">
              <a:solidFill>
                <a:schemeClr val="dk1"/>
              </a:solidFill>
            </a:endParaRPr>
          </a:p>
        </p:txBody>
      </p:sp>
      <p:sp>
        <p:nvSpPr>
          <p:cNvPr id="434" name="Google Shape;434;p18"/>
          <p:cNvSpPr/>
          <p:nvPr/>
        </p:nvSpPr>
        <p:spPr>
          <a:xfrm>
            <a:off x="8323233" y="3356391"/>
            <a:ext cx="3593515" cy="792088"/>
          </a:xfrm>
          <a:prstGeom prst="roundRect">
            <a:avLst>
              <a:gd name="adj" fmla="val 16667"/>
            </a:avLst>
          </a:prstGeom>
          <a:solidFill>
            <a:schemeClr val="lt1"/>
          </a:solidFill>
          <a:ln w="25400" cap="flat" cmpd="sng">
            <a:solidFill>
              <a:schemeClr val="accent1"/>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r>
              <a:rPr lang="fr-FR" sz="1800">
                <a:solidFill>
                  <a:schemeClr val="dk1"/>
                </a:solidFill>
                <a:latin typeface="Calibri"/>
                <a:ea typeface="Calibri"/>
                <a:cs typeface="Calibri"/>
                <a:sym typeface="Calibri"/>
              </a:rPr>
              <a:t>Distribution </a:t>
            </a:r>
            <a:r>
              <a:rPr lang="fr-FR" sz="1800" i="1">
                <a:solidFill>
                  <a:schemeClr val="dk1"/>
                </a:solidFill>
                <a:latin typeface="Calibri"/>
                <a:ea typeface="Calibri"/>
                <a:cs typeface="Calibri"/>
                <a:sym typeface="Calibri"/>
              </a:rPr>
              <a:t>a posteriori</a:t>
            </a:r>
            <a:endParaRPr sz="1800">
              <a:solidFill>
                <a:schemeClr val="dk1"/>
              </a:solidFill>
              <a:latin typeface="Calibri"/>
              <a:ea typeface="Calibri"/>
              <a:cs typeface="Calibri"/>
              <a:sym typeface="Calibri"/>
            </a:endParaRPr>
          </a:p>
          <a:p>
            <a:pPr algn="ctr">
              <a:buSzPts val="1350"/>
            </a:pPr>
            <a:r>
              <a:rPr lang="fr-FR" sz="1800" b="1">
                <a:solidFill>
                  <a:schemeClr val="accent1"/>
                </a:solidFill>
                <a:latin typeface="Calibri"/>
                <a:ea typeface="Calibri"/>
                <a:cs typeface="Calibri"/>
                <a:sym typeface="Calibri"/>
              </a:rPr>
              <a:t>P(θ|Y)</a:t>
            </a:r>
            <a:endParaRPr sz="1800" b="1" i="1">
              <a:solidFill>
                <a:schemeClr val="accent1"/>
              </a:solidFill>
            </a:endParaRPr>
          </a:p>
        </p:txBody>
      </p:sp>
      <p:sp>
        <p:nvSpPr>
          <p:cNvPr id="435" name="Google Shape;435;p18"/>
          <p:cNvSpPr/>
          <p:nvPr/>
        </p:nvSpPr>
        <p:spPr>
          <a:xfrm>
            <a:off x="4666004" y="2533144"/>
            <a:ext cx="2509349" cy="792088"/>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r>
              <a:rPr lang="fr-FR" sz="1800">
                <a:solidFill>
                  <a:schemeClr val="dk1"/>
                </a:solidFill>
                <a:latin typeface="Calibri"/>
                <a:ea typeface="Calibri"/>
                <a:cs typeface="Calibri"/>
                <a:sym typeface="Calibri"/>
              </a:rPr>
              <a:t>Modèle TK</a:t>
            </a:r>
            <a:endParaRPr sz="1867"/>
          </a:p>
          <a:p>
            <a:pPr algn="ctr">
              <a:buSzPts val="1350"/>
            </a:pPr>
            <a:r>
              <a:rPr lang="fr-FR" sz="1800" b="1">
                <a:solidFill>
                  <a:schemeClr val="dk1"/>
                </a:solidFill>
                <a:latin typeface="Calibri"/>
                <a:ea typeface="Calibri"/>
                <a:cs typeface="Calibri"/>
                <a:sym typeface="Calibri"/>
              </a:rPr>
              <a:t>P(Y|θ)</a:t>
            </a:r>
            <a:r>
              <a:rPr lang="fr-FR" sz="1800" b="1">
                <a:solidFill>
                  <a:srgbClr val="7F7F7F"/>
                </a:solidFill>
                <a:latin typeface="Calibri"/>
                <a:ea typeface="Calibri"/>
                <a:cs typeface="Calibri"/>
                <a:sym typeface="Calibri"/>
              </a:rPr>
              <a:t> </a:t>
            </a:r>
            <a:r>
              <a:rPr lang="fr-FR" sz="1800">
                <a:solidFill>
                  <a:srgbClr val="7F7F7F"/>
                </a:solidFill>
                <a:latin typeface="Calibri"/>
                <a:ea typeface="Calibri"/>
                <a:cs typeface="Calibri"/>
                <a:sym typeface="Calibri"/>
              </a:rPr>
              <a:t>- Vraisemblance</a:t>
            </a:r>
            <a:endParaRPr sz="1867"/>
          </a:p>
        </p:txBody>
      </p:sp>
      <p:sp>
        <p:nvSpPr>
          <p:cNvPr id="436" name="Google Shape;436;p18"/>
          <p:cNvSpPr/>
          <p:nvPr/>
        </p:nvSpPr>
        <p:spPr>
          <a:xfrm>
            <a:off x="4195314" y="3613264"/>
            <a:ext cx="3455935" cy="792088"/>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r>
              <a:rPr lang="fr-FR" sz="1800">
                <a:solidFill>
                  <a:schemeClr val="dk1"/>
                </a:solidFill>
                <a:latin typeface="Calibri"/>
                <a:ea typeface="Calibri"/>
                <a:cs typeface="Calibri"/>
                <a:sym typeface="Calibri"/>
              </a:rPr>
              <a:t>Données expérimentales</a:t>
            </a:r>
            <a:endParaRPr sz="1867"/>
          </a:p>
        </p:txBody>
      </p:sp>
      <p:cxnSp>
        <p:nvCxnSpPr>
          <p:cNvPr id="437" name="Google Shape;437;p18"/>
          <p:cNvCxnSpPr>
            <a:stCxn id="431" idx="3"/>
            <a:endCxn id="432" idx="1"/>
          </p:cNvCxnSpPr>
          <p:nvPr/>
        </p:nvCxnSpPr>
        <p:spPr>
          <a:xfrm rot="10800000" flipH="1">
            <a:off x="3715323" y="1827859"/>
            <a:ext cx="772800" cy="8800"/>
          </a:xfrm>
          <a:prstGeom prst="straightConnector1">
            <a:avLst/>
          </a:prstGeom>
          <a:noFill/>
          <a:ln w="38100" cap="flat" cmpd="sng">
            <a:solidFill>
              <a:schemeClr val="dk1"/>
            </a:solidFill>
            <a:prstDash val="solid"/>
            <a:round/>
            <a:headEnd type="none" w="sm" len="sm"/>
            <a:tailEnd type="stealth" w="med" len="med"/>
          </a:ln>
        </p:spPr>
      </p:cxnSp>
      <p:cxnSp>
        <p:nvCxnSpPr>
          <p:cNvPr id="438" name="Google Shape;438;p18"/>
          <p:cNvCxnSpPr>
            <a:stCxn id="432" idx="3"/>
            <a:endCxn id="433" idx="1"/>
          </p:cNvCxnSpPr>
          <p:nvPr/>
        </p:nvCxnSpPr>
        <p:spPr>
          <a:xfrm rot="10800000" flipH="1">
            <a:off x="7363256" y="1322689"/>
            <a:ext cx="960000" cy="505200"/>
          </a:xfrm>
          <a:prstGeom prst="straightConnector1">
            <a:avLst/>
          </a:prstGeom>
          <a:noFill/>
          <a:ln w="38100" cap="flat" cmpd="sng">
            <a:solidFill>
              <a:schemeClr val="dk1"/>
            </a:solidFill>
            <a:prstDash val="solid"/>
            <a:round/>
            <a:headEnd type="none" w="sm" len="sm"/>
            <a:tailEnd type="stealth" w="med" len="med"/>
          </a:ln>
        </p:spPr>
      </p:cxnSp>
      <p:cxnSp>
        <p:nvCxnSpPr>
          <p:cNvPr id="439" name="Google Shape;439;p18"/>
          <p:cNvCxnSpPr>
            <a:stCxn id="432" idx="3"/>
            <a:endCxn id="434" idx="1"/>
          </p:cNvCxnSpPr>
          <p:nvPr/>
        </p:nvCxnSpPr>
        <p:spPr>
          <a:xfrm>
            <a:off x="7363256" y="1827889"/>
            <a:ext cx="960000" cy="1924400"/>
          </a:xfrm>
          <a:prstGeom prst="straightConnector1">
            <a:avLst/>
          </a:prstGeom>
          <a:noFill/>
          <a:ln w="38100" cap="flat" cmpd="sng">
            <a:solidFill>
              <a:schemeClr val="dk1"/>
            </a:solidFill>
            <a:prstDash val="solid"/>
            <a:round/>
            <a:headEnd type="none" w="sm" len="sm"/>
            <a:tailEnd type="stealth" w="med" len="med"/>
          </a:ln>
        </p:spPr>
      </p:cxnSp>
      <p:cxnSp>
        <p:nvCxnSpPr>
          <p:cNvPr id="440" name="Google Shape;440;p18"/>
          <p:cNvCxnSpPr>
            <a:stCxn id="435" idx="0"/>
            <a:endCxn id="432" idx="2"/>
          </p:cNvCxnSpPr>
          <p:nvPr/>
        </p:nvCxnSpPr>
        <p:spPr>
          <a:xfrm rot="10800000" flipH="1">
            <a:off x="5920679" y="2223944"/>
            <a:ext cx="5200" cy="309200"/>
          </a:xfrm>
          <a:prstGeom prst="straightConnector1">
            <a:avLst/>
          </a:prstGeom>
          <a:noFill/>
          <a:ln w="38100" cap="flat" cmpd="sng">
            <a:solidFill>
              <a:schemeClr val="dk1"/>
            </a:solidFill>
            <a:prstDash val="solid"/>
            <a:round/>
            <a:headEnd type="none" w="sm" len="sm"/>
            <a:tailEnd type="stealth" w="med" len="med"/>
          </a:ln>
        </p:spPr>
      </p:cxnSp>
      <p:cxnSp>
        <p:nvCxnSpPr>
          <p:cNvPr id="441" name="Google Shape;441;p18"/>
          <p:cNvCxnSpPr>
            <a:stCxn id="436" idx="0"/>
            <a:endCxn id="435" idx="2"/>
          </p:cNvCxnSpPr>
          <p:nvPr/>
        </p:nvCxnSpPr>
        <p:spPr>
          <a:xfrm rot="10800000">
            <a:off x="5920481" y="3325264"/>
            <a:ext cx="2800" cy="288000"/>
          </a:xfrm>
          <a:prstGeom prst="straightConnector1">
            <a:avLst/>
          </a:prstGeom>
          <a:noFill/>
          <a:ln w="38100" cap="flat" cmpd="sng">
            <a:solidFill>
              <a:schemeClr val="dk1"/>
            </a:solidFill>
            <a:prstDash val="solid"/>
            <a:round/>
            <a:headEnd type="none" w="sm" len="sm"/>
            <a:tailEnd type="stealth" w="med" len="med"/>
          </a:ln>
        </p:spPr>
      </p:cxnSp>
      <p:grpSp>
        <p:nvGrpSpPr>
          <p:cNvPr id="442" name="Google Shape;442;p18"/>
          <p:cNvGrpSpPr/>
          <p:nvPr/>
        </p:nvGrpSpPr>
        <p:grpSpPr>
          <a:xfrm>
            <a:off x="1566082" y="2461136"/>
            <a:ext cx="1548887" cy="1368152"/>
            <a:chOff x="1785878" y="2903765"/>
            <a:chExt cx="1813375" cy="1368152"/>
          </a:xfrm>
        </p:grpSpPr>
        <p:pic>
          <p:nvPicPr>
            <p:cNvPr id="443" name="Google Shape;443;p18"/>
            <p:cNvPicPr preferRelativeResize="0"/>
            <p:nvPr/>
          </p:nvPicPr>
          <p:blipFill rotWithShape="1">
            <a:blip r:embed="rId3">
              <a:alphaModFix/>
            </a:blip>
            <a:srcRect/>
            <a:stretch/>
          </p:blipFill>
          <p:spPr>
            <a:xfrm>
              <a:off x="1785878" y="2903765"/>
              <a:ext cx="1725812" cy="1368152"/>
            </a:xfrm>
            <a:prstGeom prst="rect">
              <a:avLst/>
            </a:prstGeom>
            <a:noFill/>
            <a:ln>
              <a:noFill/>
            </a:ln>
          </p:spPr>
        </p:pic>
        <p:sp>
          <p:nvSpPr>
            <p:cNvPr id="444" name="Google Shape;444;p18"/>
            <p:cNvSpPr/>
            <p:nvPr/>
          </p:nvSpPr>
          <p:spPr>
            <a:xfrm>
              <a:off x="2446087" y="3002701"/>
              <a:ext cx="1153166" cy="396044"/>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buSzPts val="1050"/>
              </a:pPr>
              <a:r>
                <a:rPr lang="fr-FR" b="1">
                  <a:latin typeface="Carlito"/>
                  <a:ea typeface="Carlito"/>
                  <a:cs typeface="Carlito"/>
                  <a:sym typeface="Carlito"/>
                </a:rPr>
                <a:t>Précision variable</a:t>
              </a:r>
              <a:endParaRPr sz="1867"/>
            </a:p>
          </p:txBody>
        </p:sp>
      </p:grpSp>
      <p:sp>
        <p:nvSpPr>
          <p:cNvPr id="445" name="Google Shape;445;p18" descr="Résultat de recherche d'images pour &quot;bayes&quot;"/>
          <p:cNvSpPr/>
          <p:nvPr/>
        </p:nvSpPr>
        <p:spPr>
          <a:xfrm>
            <a:off x="208204" y="-1485900"/>
            <a:ext cx="3860297" cy="3105151"/>
          </a:xfrm>
          <a:prstGeom prst="rect">
            <a:avLst/>
          </a:prstGeom>
          <a:noFill/>
          <a:ln>
            <a:noFill/>
          </a:ln>
        </p:spPr>
        <p:txBody>
          <a:bodyPr spcFirstLastPara="1" wrap="square" lIns="91433" tIns="45700" rIns="91433" bIns="45700" anchor="t" anchorCtr="0">
            <a:noAutofit/>
          </a:bodyPr>
          <a:lstStyle/>
          <a:p>
            <a:pPr>
              <a:buSzPts val="1350"/>
            </a:pPr>
            <a:endParaRPr sz="1800">
              <a:solidFill>
                <a:schemeClr val="dk1"/>
              </a:solidFill>
            </a:endParaRPr>
          </a:p>
        </p:txBody>
      </p:sp>
      <p:pic>
        <p:nvPicPr>
          <p:cNvPr id="446" name="Google Shape;446;p18"/>
          <p:cNvPicPr preferRelativeResize="0"/>
          <p:nvPr/>
        </p:nvPicPr>
        <p:blipFill rotWithShape="1">
          <a:blip r:embed="rId4">
            <a:alphaModFix/>
          </a:blip>
          <a:srcRect/>
          <a:stretch/>
        </p:blipFill>
        <p:spPr>
          <a:xfrm>
            <a:off x="1013240" y="4549370"/>
            <a:ext cx="1095045" cy="1166959"/>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447" name="Google Shape;447;p18"/>
          <p:cNvSpPr txBox="1"/>
          <p:nvPr/>
        </p:nvSpPr>
        <p:spPr>
          <a:xfrm>
            <a:off x="2635256" y="210592"/>
            <a:ext cx="9164768" cy="720080"/>
          </a:xfrm>
          <a:prstGeom prst="rect">
            <a:avLst/>
          </a:prstGeom>
          <a:noFill/>
          <a:ln>
            <a:noFill/>
          </a:ln>
        </p:spPr>
        <p:txBody>
          <a:bodyPr spcFirstLastPara="1" wrap="square" lIns="91433" tIns="45700" rIns="91433" bIns="45700" anchor="t" anchorCtr="0">
            <a:normAutofit fontScale="77500" lnSpcReduction="20000"/>
          </a:bodyPr>
          <a:lstStyle/>
          <a:p>
            <a:pPr>
              <a:buClr>
                <a:srgbClr val="0070C0"/>
              </a:buClr>
              <a:buSzPct val="100000"/>
            </a:pPr>
            <a:r>
              <a:rPr lang="fr-FR" sz="3200" b="1">
                <a:solidFill>
                  <a:srgbClr val="0070C0"/>
                </a:solidFill>
              </a:rPr>
              <a:t>Inférence Bayésienne : estime distribution de probabilité</a:t>
            </a:r>
            <a:endParaRPr sz="1867"/>
          </a:p>
        </p:txBody>
      </p:sp>
      <p:grpSp>
        <p:nvGrpSpPr>
          <p:cNvPr id="448" name="Google Shape;448;p18"/>
          <p:cNvGrpSpPr/>
          <p:nvPr/>
        </p:nvGrpSpPr>
        <p:grpSpPr>
          <a:xfrm>
            <a:off x="8520305" y="-176459"/>
            <a:ext cx="5755855" cy="6379411"/>
            <a:chOff x="8975526" y="1154045"/>
            <a:chExt cx="5755855" cy="6379410"/>
          </a:xfrm>
        </p:grpSpPr>
        <p:grpSp>
          <p:nvGrpSpPr>
            <p:cNvPr id="449" name="Google Shape;449;p18"/>
            <p:cNvGrpSpPr/>
            <p:nvPr/>
          </p:nvGrpSpPr>
          <p:grpSpPr>
            <a:xfrm>
              <a:off x="9708130" y="3149478"/>
              <a:ext cx="2291732" cy="1125424"/>
              <a:chOff x="8673419" y="2847345"/>
              <a:chExt cx="3279191" cy="1610345"/>
            </a:xfrm>
          </p:grpSpPr>
          <p:pic>
            <p:nvPicPr>
              <p:cNvPr id="450" name="Google Shape;450;p18" descr="C:\Users\aude.ratier\Desktop\ppt_setac.png"/>
              <p:cNvPicPr preferRelativeResize="0"/>
              <p:nvPr/>
            </p:nvPicPr>
            <p:blipFill rotWithShape="1">
              <a:blip r:embed="rId5">
                <a:alphaModFix/>
              </a:blip>
              <a:srcRect l="29139" t="3493" r="3251" b="25071"/>
              <a:stretch/>
            </p:blipFill>
            <p:spPr>
              <a:xfrm>
                <a:off x="8699500" y="3041049"/>
                <a:ext cx="1447800" cy="1295619"/>
              </a:xfrm>
              <a:prstGeom prst="rect">
                <a:avLst/>
              </a:prstGeom>
              <a:noFill/>
              <a:ln>
                <a:noFill/>
              </a:ln>
            </p:spPr>
          </p:pic>
          <p:pic>
            <p:nvPicPr>
              <p:cNvPr id="451" name="Google Shape;451;p18" descr="C:\Users\aude.ratier\Desktop\ppt_setac2.png"/>
              <p:cNvPicPr preferRelativeResize="0"/>
              <p:nvPr/>
            </p:nvPicPr>
            <p:blipFill rotWithShape="1">
              <a:blip r:embed="rId6">
                <a:alphaModFix/>
              </a:blip>
              <a:srcRect l="28520" t="5034" r="2407" b="28968"/>
              <a:stretch/>
            </p:blipFill>
            <p:spPr>
              <a:xfrm>
                <a:off x="10223128" y="3416290"/>
                <a:ext cx="1441450" cy="1041400"/>
              </a:xfrm>
              <a:prstGeom prst="rect">
                <a:avLst/>
              </a:prstGeom>
              <a:noFill/>
              <a:ln>
                <a:noFill/>
              </a:ln>
            </p:spPr>
          </p:pic>
          <p:cxnSp>
            <p:nvCxnSpPr>
              <p:cNvPr id="452" name="Google Shape;452;p18"/>
              <p:cNvCxnSpPr/>
              <p:nvPr/>
            </p:nvCxnSpPr>
            <p:spPr>
              <a:xfrm rot="10800000">
                <a:off x="8673419" y="2847345"/>
                <a:ext cx="0" cy="1535162"/>
              </a:xfrm>
              <a:prstGeom prst="straightConnector1">
                <a:avLst/>
              </a:prstGeom>
              <a:noFill/>
              <a:ln w="9525" cap="flat" cmpd="sng">
                <a:solidFill>
                  <a:schemeClr val="dk1"/>
                </a:solidFill>
                <a:prstDash val="solid"/>
                <a:round/>
                <a:headEnd type="none" w="sm" len="sm"/>
                <a:tailEnd type="stealth" w="med" len="med"/>
              </a:ln>
            </p:spPr>
          </p:cxnSp>
          <p:cxnSp>
            <p:nvCxnSpPr>
              <p:cNvPr id="453" name="Google Shape;453;p18"/>
              <p:cNvCxnSpPr/>
              <p:nvPr/>
            </p:nvCxnSpPr>
            <p:spPr>
              <a:xfrm>
                <a:off x="8682362" y="4385682"/>
                <a:ext cx="3270248" cy="0"/>
              </a:xfrm>
              <a:prstGeom prst="straightConnector1">
                <a:avLst/>
              </a:prstGeom>
              <a:noFill/>
              <a:ln w="9525" cap="flat" cmpd="sng">
                <a:solidFill>
                  <a:schemeClr val="dk1"/>
                </a:solidFill>
                <a:prstDash val="solid"/>
                <a:round/>
                <a:headEnd type="none" w="sm" len="sm"/>
                <a:tailEnd type="stealth" w="med" len="med"/>
              </a:ln>
            </p:spPr>
          </p:cxnSp>
        </p:grpSp>
        <p:sp>
          <p:nvSpPr>
            <p:cNvPr id="454" name="Google Shape;454;p18"/>
            <p:cNvSpPr/>
            <p:nvPr/>
          </p:nvSpPr>
          <p:spPr>
            <a:xfrm rot="10245207">
              <a:off x="10530062" y="1459430"/>
              <a:ext cx="4014936" cy="2644559"/>
            </a:xfrm>
            <a:prstGeom prst="arc">
              <a:avLst>
                <a:gd name="adj1" fmla="val 18371176"/>
                <a:gd name="adj2" fmla="val 21092377"/>
              </a:avLst>
            </a:prstGeom>
            <a:no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endParaRPr sz="1800">
                <a:solidFill>
                  <a:schemeClr val="dk1"/>
                </a:solidFill>
              </a:endParaRPr>
            </a:p>
          </p:txBody>
        </p:sp>
        <p:sp>
          <p:nvSpPr>
            <p:cNvPr id="455" name="Google Shape;455;p18"/>
            <p:cNvSpPr/>
            <p:nvPr/>
          </p:nvSpPr>
          <p:spPr>
            <a:xfrm rot="-4697626">
              <a:off x="8771850" y="3902435"/>
              <a:ext cx="3963667" cy="2810569"/>
            </a:xfrm>
            <a:prstGeom prst="arc">
              <a:avLst>
                <a:gd name="adj1" fmla="val 18371176"/>
                <a:gd name="adj2" fmla="val 20714728"/>
              </a:avLst>
            </a:prstGeom>
            <a:no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pPr algn="ctr">
                <a:buSzPts val="1350"/>
              </a:pPr>
              <a:endParaRPr sz="1800">
                <a:solidFill>
                  <a:schemeClr val="dk1"/>
                </a:solidFill>
              </a:endParaRPr>
            </a:p>
          </p:txBody>
        </p:sp>
      </p:grpSp>
      <p:grpSp>
        <p:nvGrpSpPr>
          <p:cNvPr id="456" name="Google Shape;456;p18"/>
          <p:cNvGrpSpPr/>
          <p:nvPr/>
        </p:nvGrpSpPr>
        <p:grpSpPr>
          <a:xfrm>
            <a:off x="5084919" y="4536448"/>
            <a:ext cx="2291732" cy="1125424"/>
            <a:chOff x="8673419" y="2847345"/>
            <a:chExt cx="3279191" cy="1610345"/>
          </a:xfrm>
        </p:grpSpPr>
        <p:pic>
          <p:nvPicPr>
            <p:cNvPr id="457" name="Google Shape;457;p18" descr="C:\Users\aude.ratier\Desktop\ppt_setac.png"/>
            <p:cNvPicPr preferRelativeResize="0"/>
            <p:nvPr/>
          </p:nvPicPr>
          <p:blipFill rotWithShape="1">
            <a:blip r:embed="rId5">
              <a:alphaModFix/>
            </a:blip>
            <a:srcRect l="29139" t="3493" r="3251" b="25071"/>
            <a:stretch/>
          </p:blipFill>
          <p:spPr>
            <a:xfrm>
              <a:off x="8699500" y="3041049"/>
              <a:ext cx="1447800" cy="1295619"/>
            </a:xfrm>
            <a:prstGeom prst="rect">
              <a:avLst/>
            </a:prstGeom>
            <a:noFill/>
            <a:ln>
              <a:noFill/>
            </a:ln>
          </p:spPr>
        </p:pic>
        <p:pic>
          <p:nvPicPr>
            <p:cNvPr id="458" name="Google Shape;458;p18" descr="C:\Users\aude.ratier\Desktop\ppt_setac2.png"/>
            <p:cNvPicPr preferRelativeResize="0"/>
            <p:nvPr/>
          </p:nvPicPr>
          <p:blipFill rotWithShape="1">
            <a:blip r:embed="rId6">
              <a:alphaModFix/>
            </a:blip>
            <a:srcRect l="28520" t="5034" r="2407" b="28968"/>
            <a:stretch/>
          </p:blipFill>
          <p:spPr>
            <a:xfrm>
              <a:off x="10223128" y="3416290"/>
              <a:ext cx="1441450" cy="1041400"/>
            </a:xfrm>
            <a:prstGeom prst="rect">
              <a:avLst/>
            </a:prstGeom>
            <a:noFill/>
            <a:ln>
              <a:noFill/>
            </a:ln>
          </p:spPr>
        </p:pic>
        <p:cxnSp>
          <p:nvCxnSpPr>
            <p:cNvPr id="459" name="Google Shape;459;p18"/>
            <p:cNvCxnSpPr/>
            <p:nvPr/>
          </p:nvCxnSpPr>
          <p:spPr>
            <a:xfrm rot="10800000">
              <a:off x="8673419" y="2847345"/>
              <a:ext cx="0" cy="1535162"/>
            </a:xfrm>
            <a:prstGeom prst="straightConnector1">
              <a:avLst/>
            </a:prstGeom>
            <a:noFill/>
            <a:ln w="9525" cap="flat" cmpd="sng">
              <a:solidFill>
                <a:schemeClr val="dk1"/>
              </a:solidFill>
              <a:prstDash val="solid"/>
              <a:round/>
              <a:headEnd type="none" w="sm" len="sm"/>
              <a:tailEnd type="stealth" w="med" len="med"/>
            </a:ln>
          </p:spPr>
        </p:cxnSp>
        <p:cxnSp>
          <p:nvCxnSpPr>
            <p:cNvPr id="460" name="Google Shape;460;p18"/>
            <p:cNvCxnSpPr/>
            <p:nvPr/>
          </p:nvCxnSpPr>
          <p:spPr>
            <a:xfrm>
              <a:off x="8682362" y="4385682"/>
              <a:ext cx="3270248" cy="0"/>
            </a:xfrm>
            <a:prstGeom prst="straightConnector1">
              <a:avLst/>
            </a:prstGeom>
            <a:noFill/>
            <a:ln w="9525" cap="flat" cmpd="sng">
              <a:solidFill>
                <a:schemeClr val="dk1"/>
              </a:solidFill>
              <a:prstDash val="solid"/>
              <a:round/>
              <a:headEnd type="none" w="sm" len="sm"/>
              <a:tailEnd type="stealth" w="med" len="med"/>
            </a:ln>
          </p:spPr>
        </p:cxnSp>
      </p:grpSp>
      <p:sp>
        <p:nvSpPr>
          <p:cNvPr id="461" name="Google Shape;461;p18"/>
          <p:cNvSpPr txBox="1"/>
          <p:nvPr/>
        </p:nvSpPr>
        <p:spPr>
          <a:xfrm>
            <a:off x="2108286" y="5193108"/>
            <a:ext cx="1473053" cy="553943"/>
          </a:xfrm>
          <a:prstGeom prst="rect">
            <a:avLst/>
          </a:prstGeom>
          <a:noFill/>
          <a:ln>
            <a:noFill/>
          </a:ln>
        </p:spPr>
        <p:txBody>
          <a:bodyPr spcFirstLastPara="1" wrap="square" lIns="121900" tIns="60933" rIns="121900" bIns="60933" anchor="t" anchorCtr="0">
            <a:spAutoFit/>
          </a:bodyPr>
          <a:lstStyle/>
          <a:p>
            <a:pPr>
              <a:buSzPts val="1050"/>
            </a:pPr>
            <a:r>
              <a:rPr lang="fr-FR">
                <a:solidFill>
                  <a:schemeClr val="dk1"/>
                </a:solidFill>
              </a:rPr>
              <a:t>Thomas Bayes</a:t>
            </a:r>
            <a:br>
              <a:rPr lang="fr-FR">
                <a:solidFill>
                  <a:schemeClr val="dk1"/>
                </a:solidFill>
              </a:rPr>
            </a:br>
            <a:r>
              <a:rPr lang="fr-FR">
                <a:solidFill>
                  <a:schemeClr val="dk1"/>
                </a:solidFill>
              </a:rPr>
              <a:t>(1702-1761)</a:t>
            </a:r>
            <a:endParaRPr sz="1867"/>
          </a:p>
        </p:txBody>
      </p:sp>
      <p:sp>
        <p:nvSpPr>
          <p:cNvPr id="462" name="Google Shape;462;p18"/>
          <p:cNvSpPr txBox="1"/>
          <p:nvPr/>
        </p:nvSpPr>
        <p:spPr>
          <a:xfrm>
            <a:off x="5845832" y="5577294"/>
            <a:ext cx="829715" cy="338500"/>
          </a:xfrm>
          <a:prstGeom prst="rect">
            <a:avLst/>
          </a:prstGeom>
          <a:noFill/>
          <a:ln>
            <a:noFill/>
          </a:ln>
        </p:spPr>
        <p:txBody>
          <a:bodyPr spcFirstLastPara="1" wrap="square" lIns="121900" tIns="60933" rIns="121900" bIns="60933" anchor="t" anchorCtr="0">
            <a:spAutoFit/>
          </a:bodyPr>
          <a:lstStyle/>
          <a:p>
            <a:pPr>
              <a:buSzPts val="1050"/>
            </a:pPr>
            <a:r>
              <a:rPr lang="fr-FR">
                <a:solidFill>
                  <a:schemeClr val="dk1"/>
                </a:solidFill>
              </a:rPr>
              <a:t>Temps</a:t>
            </a:r>
            <a:endParaRPr sz="1867"/>
          </a:p>
        </p:txBody>
      </p:sp>
      <p:sp>
        <p:nvSpPr>
          <p:cNvPr id="463" name="Google Shape;463;p18"/>
          <p:cNvSpPr txBox="1"/>
          <p:nvPr/>
        </p:nvSpPr>
        <p:spPr>
          <a:xfrm>
            <a:off x="9841073" y="2873439"/>
            <a:ext cx="829715" cy="338500"/>
          </a:xfrm>
          <a:prstGeom prst="rect">
            <a:avLst/>
          </a:prstGeom>
          <a:noFill/>
          <a:ln>
            <a:noFill/>
          </a:ln>
        </p:spPr>
        <p:txBody>
          <a:bodyPr spcFirstLastPara="1" wrap="square" lIns="121900" tIns="60933" rIns="121900" bIns="60933" anchor="t" anchorCtr="0">
            <a:spAutoFit/>
          </a:bodyPr>
          <a:lstStyle/>
          <a:p>
            <a:pPr>
              <a:buSzPts val="1050"/>
            </a:pPr>
            <a:r>
              <a:rPr lang="fr-FR">
                <a:solidFill>
                  <a:schemeClr val="dk1"/>
                </a:solidFill>
              </a:rPr>
              <a:t>Temps</a:t>
            </a:r>
            <a:endParaRPr sz="1867"/>
          </a:p>
        </p:txBody>
      </p:sp>
      <p:sp>
        <p:nvSpPr>
          <p:cNvPr id="464" name="Google Shape;464;p18"/>
          <p:cNvSpPr txBox="1"/>
          <p:nvPr/>
        </p:nvSpPr>
        <p:spPr>
          <a:xfrm rot="-5400000">
            <a:off x="4107264" y="4920330"/>
            <a:ext cx="1520075" cy="338500"/>
          </a:xfrm>
          <a:prstGeom prst="rect">
            <a:avLst/>
          </a:prstGeom>
          <a:noFill/>
          <a:ln>
            <a:noFill/>
          </a:ln>
        </p:spPr>
        <p:txBody>
          <a:bodyPr spcFirstLastPara="1" wrap="square" lIns="121900" tIns="60933" rIns="121900" bIns="60933" anchor="t" anchorCtr="0">
            <a:spAutoFit/>
          </a:bodyPr>
          <a:lstStyle/>
          <a:p>
            <a:pPr>
              <a:buSzPts val="1050"/>
            </a:pPr>
            <a:r>
              <a:rPr lang="fr-FR">
                <a:solidFill>
                  <a:schemeClr val="dk1"/>
                </a:solidFill>
              </a:rPr>
              <a:t>Concentration</a:t>
            </a:r>
            <a:endParaRPr sz="1800">
              <a:solidFill>
                <a:schemeClr val="dk1"/>
              </a:solidFill>
            </a:endParaRPr>
          </a:p>
        </p:txBody>
      </p:sp>
      <p:sp>
        <p:nvSpPr>
          <p:cNvPr id="465" name="Google Shape;465;p18"/>
          <p:cNvSpPr txBox="1"/>
          <p:nvPr/>
        </p:nvSpPr>
        <p:spPr>
          <a:xfrm rot="-5400000">
            <a:off x="8125444" y="2255731"/>
            <a:ext cx="1520075" cy="338500"/>
          </a:xfrm>
          <a:prstGeom prst="rect">
            <a:avLst/>
          </a:prstGeom>
          <a:noFill/>
          <a:ln>
            <a:noFill/>
          </a:ln>
        </p:spPr>
        <p:txBody>
          <a:bodyPr spcFirstLastPara="1" wrap="square" lIns="121900" tIns="60933" rIns="121900" bIns="60933" anchor="t" anchorCtr="0">
            <a:spAutoFit/>
          </a:bodyPr>
          <a:lstStyle/>
          <a:p>
            <a:pPr>
              <a:buSzPts val="1050"/>
            </a:pPr>
            <a:r>
              <a:rPr lang="fr-FR">
                <a:solidFill>
                  <a:schemeClr val="dk1"/>
                </a:solidFill>
              </a:rPr>
              <a:t>Concentration</a:t>
            </a:r>
            <a:endParaRPr sz="1867"/>
          </a:p>
        </p:txBody>
      </p:sp>
      <p:grpSp>
        <p:nvGrpSpPr>
          <p:cNvPr id="466" name="Google Shape;466;p18"/>
          <p:cNvGrpSpPr/>
          <p:nvPr/>
        </p:nvGrpSpPr>
        <p:grpSpPr>
          <a:xfrm>
            <a:off x="9252834" y="4189330"/>
            <a:ext cx="1783015" cy="2254482"/>
            <a:chOff x="6573689" y="768725"/>
            <a:chExt cx="2219295" cy="2823584"/>
          </a:xfrm>
        </p:grpSpPr>
        <p:grpSp>
          <p:nvGrpSpPr>
            <p:cNvPr id="467" name="Google Shape;467;p18"/>
            <p:cNvGrpSpPr/>
            <p:nvPr/>
          </p:nvGrpSpPr>
          <p:grpSpPr>
            <a:xfrm>
              <a:off x="6732240" y="768725"/>
              <a:ext cx="2060744" cy="2156219"/>
              <a:chOff x="2667000" y="0"/>
              <a:chExt cx="6858000" cy="6858000"/>
            </a:xfrm>
          </p:grpSpPr>
          <p:pic>
            <p:nvPicPr>
              <p:cNvPr id="468" name="Google Shape;468;p18"/>
              <p:cNvPicPr preferRelativeResize="0"/>
              <p:nvPr/>
            </p:nvPicPr>
            <p:blipFill rotWithShape="1">
              <a:blip r:embed="rId7">
                <a:alphaModFix/>
              </a:blip>
              <a:srcRect/>
              <a:stretch/>
            </p:blipFill>
            <p:spPr>
              <a:xfrm>
                <a:off x="2667000" y="0"/>
                <a:ext cx="6858000" cy="6858000"/>
              </a:xfrm>
              <a:prstGeom prst="rect">
                <a:avLst/>
              </a:prstGeom>
              <a:noFill/>
              <a:ln>
                <a:noFill/>
              </a:ln>
            </p:spPr>
          </p:pic>
          <p:pic>
            <p:nvPicPr>
              <p:cNvPr id="469" name="Google Shape;469;p18"/>
              <p:cNvPicPr preferRelativeResize="0"/>
              <p:nvPr/>
            </p:nvPicPr>
            <p:blipFill rotWithShape="1">
              <a:blip r:embed="rId8">
                <a:alphaModFix/>
              </a:blip>
              <a:srcRect/>
              <a:stretch/>
            </p:blipFill>
            <p:spPr>
              <a:xfrm rot="-5400000">
                <a:off x="680722" y="2969845"/>
                <a:ext cx="5648179" cy="552547"/>
              </a:xfrm>
              <a:prstGeom prst="rect">
                <a:avLst/>
              </a:prstGeom>
              <a:noFill/>
              <a:ln>
                <a:noFill/>
              </a:ln>
            </p:spPr>
          </p:pic>
          <p:pic>
            <p:nvPicPr>
              <p:cNvPr id="470" name="Google Shape;470;p18"/>
              <p:cNvPicPr preferRelativeResize="0"/>
              <p:nvPr/>
            </p:nvPicPr>
            <p:blipFill rotWithShape="1">
              <a:blip r:embed="rId8">
                <a:alphaModFix/>
              </a:blip>
              <a:srcRect/>
              <a:stretch/>
            </p:blipFill>
            <p:spPr>
              <a:xfrm rot="10800000">
                <a:off x="3477846" y="5779866"/>
                <a:ext cx="5648179" cy="552547"/>
              </a:xfrm>
              <a:prstGeom prst="rect">
                <a:avLst/>
              </a:prstGeom>
              <a:noFill/>
              <a:ln>
                <a:noFill/>
              </a:ln>
            </p:spPr>
          </p:pic>
        </p:grpSp>
        <p:sp>
          <p:nvSpPr>
            <p:cNvPr id="471" name="Google Shape;471;p18"/>
            <p:cNvSpPr/>
            <p:nvPr/>
          </p:nvSpPr>
          <p:spPr>
            <a:xfrm>
              <a:off x="6573689" y="1484785"/>
              <a:ext cx="285596" cy="360040"/>
            </a:xfrm>
            <a:prstGeom prst="rect">
              <a:avLst/>
            </a:prstGeom>
            <a:solidFill>
              <a:schemeClr val="lt1"/>
            </a:solidFill>
            <a:ln>
              <a:noFill/>
            </a:ln>
          </p:spPr>
          <p:txBody>
            <a:bodyPr spcFirstLastPara="1" wrap="square" lIns="121900" tIns="60933" rIns="121900" bIns="60933" anchor="ctr" anchorCtr="0">
              <a:noAutofit/>
            </a:bodyPr>
            <a:lstStyle/>
            <a:p>
              <a:pPr algn="ctr">
                <a:buSzPts val="1350"/>
              </a:pPr>
              <a:endParaRPr sz="1800">
                <a:solidFill>
                  <a:schemeClr val="lt1"/>
                </a:solidFill>
              </a:endParaRPr>
            </a:p>
          </p:txBody>
        </p:sp>
        <p:grpSp>
          <p:nvGrpSpPr>
            <p:cNvPr id="472" name="Google Shape;472;p18"/>
            <p:cNvGrpSpPr/>
            <p:nvPr/>
          </p:nvGrpSpPr>
          <p:grpSpPr>
            <a:xfrm>
              <a:off x="7632339" y="2744346"/>
              <a:ext cx="538465" cy="847963"/>
              <a:chOff x="7632340" y="2720308"/>
              <a:chExt cx="538465" cy="847963"/>
            </a:xfrm>
          </p:grpSpPr>
          <p:sp>
            <p:nvSpPr>
              <p:cNvPr id="473" name="Google Shape;473;p18"/>
              <p:cNvSpPr/>
              <p:nvPr/>
            </p:nvSpPr>
            <p:spPr>
              <a:xfrm>
                <a:off x="7689686" y="2780928"/>
                <a:ext cx="338698" cy="248092"/>
              </a:xfrm>
              <a:prstGeom prst="rect">
                <a:avLst/>
              </a:prstGeom>
              <a:solidFill>
                <a:schemeClr val="lt1"/>
              </a:solidFill>
              <a:ln>
                <a:noFill/>
              </a:ln>
            </p:spPr>
            <p:txBody>
              <a:bodyPr spcFirstLastPara="1" wrap="square" lIns="121900" tIns="60933" rIns="121900" bIns="60933" anchor="ctr" anchorCtr="0">
                <a:noAutofit/>
              </a:bodyPr>
              <a:lstStyle/>
              <a:p>
                <a:pPr algn="ctr">
                  <a:buSzPts val="1350"/>
                </a:pPr>
                <a:endParaRPr sz="1800">
                  <a:solidFill>
                    <a:schemeClr val="lt1"/>
                  </a:solidFill>
                </a:endParaRPr>
              </a:p>
            </p:txBody>
          </p:sp>
          <p:sp>
            <p:nvSpPr>
              <p:cNvPr id="474" name="Google Shape;474;p18"/>
              <p:cNvSpPr txBox="1"/>
              <p:nvPr/>
            </p:nvSpPr>
            <p:spPr>
              <a:xfrm>
                <a:off x="7632340" y="2720308"/>
                <a:ext cx="538465" cy="847963"/>
              </a:xfrm>
              <a:prstGeom prst="rect">
                <a:avLst/>
              </a:prstGeom>
              <a:noFill/>
              <a:ln>
                <a:noFill/>
              </a:ln>
            </p:spPr>
            <p:txBody>
              <a:bodyPr spcFirstLastPara="1" wrap="square" lIns="121900" tIns="60933" rIns="121900" bIns="60933" anchor="t" anchorCtr="0">
                <a:spAutoFit/>
              </a:bodyPr>
              <a:lstStyle/>
              <a:p>
                <a:pPr>
                  <a:buSzPts val="1350"/>
                </a:pPr>
                <a:r>
                  <a:rPr lang="fr-FR" sz="1800" i="1">
                    <a:latin typeface="Times New Roman"/>
                    <a:ea typeface="Times New Roman"/>
                    <a:cs typeface="Times New Roman"/>
                    <a:sym typeface="Times New Roman"/>
                  </a:rPr>
                  <a:t>θ</a:t>
                </a:r>
                <a:r>
                  <a:rPr lang="fr-FR" sz="1800" baseline="-25000">
                    <a:latin typeface="Times New Roman"/>
                    <a:ea typeface="Times New Roman"/>
                    <a:cs typeface="Times New Roman"/>
                    <a:sym typeface="Times New Roman"/>
                  </a:rPr>
                  <a:t>1</a:t>
                </a:r>
                <a:endParaRPr sz="1867"/>
              </a:p>
            </p:txBody>
          </p:sp>
        </p:grpSp>
      </p:grpSp>
      <p:sp>
        <p:nvSpPr>
          <p:cNvPr id="475" name="Google Shape;475;p18"/>
          <p:cNvSpPr txBox="1"/>
          <p:nvPr/>
        </p:nvSpPr>
        <p:spPr>
          <a:xfrm>
            <a:off x="9099289" y="4812492"/>
            <a:ext cx="432611" cy="677054"/>
          </a:xfrm>
          <a:prstGeom prst="rect">
            <a:avLst/>
          </a:prstGeom>
          <a:noFill/>
          <a:ln>
            <a:noFill/>
          </a:ln>
        </p:spPr>
        <p:txBody>
          <a:bodyPr spcFirstLastPara="1" wrap="square" lIns="121900" tIns="60933" rIns="121900" bIns="60933" anchor="t" anchorCtr="0">
            <a:spAutoFit/>
          </a:bodyPr>
          <a:lstStyle/>
          <a:p>
            <a:pPr>
              <a:buSzPts val="1350"/>
            </a:pPr>
            <a:r>
              <a:rPr lang="fr-FR" sz="1800" i="1">
                <a:latin typeface="Times New Roman"/>
                <a:ea typeface="Times New Roman"/>
                <a:cs typeface="Times New Roman"/>
                <a:sym typeface="Times New Roman"/>
              </a:rPr>
              <a:t>θ</a:t>
            </a:r>
            <a:r>
              <a:rPr lang="fr-FR" sz="1800" baseline="-25000">
                <a:latin typeface="Times New Roman"/>
                <a:ea typeface="Times New Roman"/>
                <a:cs typeface="Times New Roman"/>
                <a:sym typeface="Times New Roman"/>
              </a:rPr>
              <a:t>2</a:t>
            </a:r>
            <a:endParaRPr sz="1867"/>
          </a:p>
        </p:txBody>
      </p:sp>
      <p:sp>
        <p:nvSpPr>
          <p:cNvPr id="478" name="Google Shape;478;p18"/>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19"/>
          <p:cNvSpPr txBox="1"/>
          <p:nvPr/>
        </p:nvSpPr>
        <p:spPr>
          <a:xfrm>
            <a:off x="2635256" y="127468"/>
            <a:ext cx="9164768" cy="720080"/>
          </a:xfrm>
          <a:prstGeom prst="rect">
            <a:avLst/>
          </a:prstGeom>
          <a:noFill/>
          <a:ln>
            <a:noFill/>
          </a:ln>
        </p:spPr>
        <p:txBody>
          <a:bodyPr spcFirstLastPara="1" wrap="square" lIns="91433" tIns="45700" rIns="91433" bIns="45700" anchor="t" anchorCtr="0">
            <a:normAutofit/>
          </a:bodyPr>
          <a:lstStyle/>
          <a:p>
            <a:pPr>
              <a:buClr>
                <a:srgbClr val="0070C0"/>
              </a:buClr>
              <a:buSzPts val="2400"/>
            </a:pPr>
            <a:r>
              <a:rPr lang="fr-FR" sz="3200" b="1">
                <a:solidFill>
                  <a:srgbClr val="0070C0"/>
                </a:solidFill>
              </a:rPr>
              <a:t>Algorithme évolutionniste</a:t>
            </a:r>
            <a:endParaRPr sz="1867"/>
          </a:p>
        </p:txBody>
      </p:sp>
      <p:sp>
        <p:nvSpPr>
          <p:cNvPr id="487" name="Google Shape;487;p19"/>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57</a:t>
            </a:fld>
            <a:endParaRPr/>
          </a:p>
        </p:txBody>
      </p:sp>
      <p:pic>
        <p:nvPicPr>
          <p:cNvPr id="488" name="Google Shape;488;p19"/>
          <p:cNvPicPr preferRelativeResize="0"/>
          <p:nvPr/>
        </p:nvPicPr>
        <p:blipFill rotWithShape="1">
          <a:blip r:embed="rId3">
            <a:alphaModFix/>
          </a:blip>
          <a:srcRect/>
          <a:stretch/>
        </p:blipFill>
        <p:spPr>
          <a:xfrm>
            <a:off x="5680365" y="1631210"/>
            <a:ext cx="5800436" cy="4350327"/>
          </a:xfrm>
          <a:prstGeom prst="rect">
            <a:avLst/>
          </a:prstGeom>
          <a:noFill/>
          <a:ln>
            <a:noFill/>
          </a:ln>
        </p:spPr>
      </p:pic>
      <p:sp>
        <p:nvSpPr>
          <p:cNvPr id="489" name="Google Shape;489;p19"/>
          <p:cNvSpPr txBox="1"/>
          <p:nvPr/>
        </p:nvSpPr>
        <p:spPr>
          <a:xfrm>
            <a:off x="387928" y="1110417"/>
            <a:ext cx="11179656" cy="4637112"/>
          </a:xfrm>
          <a:prstGeom prst="rect">
            <a:avLst/>
          </a:prstGeom>
          <a:noFill/>
          <a:ln>
            <a:noFill/>
          </a:ln>
        </p:spPr>
        <p:txBody>
          <a:bodyPr spcFirstLastPara="1" wrap="square" lIns="121900" tIns="60933" rIns="121900" bIns="60933" anchor="t" anchorCtr="0">
            <a:spAutoFit/>
          </a:bodyPr>
          <a:lstStyle/>
          <a:p>
            <a:pPr>
              <a:buSzPts val="1800"/>
            </a:pPr>
            <a:r>
              <a:rPr lang="fr-FR" sz="2400">
                <a:solidFill>
                  <a:srgbClr val="202122"/>
                </a:solidFill>
              </a:rPr>
              <a:t>Un algorithme évolutionnaire utilise itérativement des opérateurs de sélections (en bleu) et de variation (en jaune).</a:t>
            </a:r>
            <a:endParaRPr sz="1867"/>
          </a:p>
          <a:p>
            <a:pPr marL="380990" indent="-380990">
              <a:spcBef>
                <a:spcPts val="800"/>
              </a:spcBef>
              <a:buClr>
                <a:srgbClr val="202122"/>
              </a:buClr>
              <a:buSzPts val="1800"/>
              <a:buFont typeface="Arial"/>
              <a:buChar char="•"/>
            </a:pPr>
            <a:r>
              <a:rPr lang="fr-FR" sz="2400">
                <a:solidFill>
                  <a:srgbClr val="202122"/>
                </a:solidFill>
              </a:rPr>
              <a:t>i : initialisation, </a:t>
            </a:r>
            <a:endParaRPr sz="1867"/>
          </a:p>
          <a:p>
            <a:pPr marL="380990" indent="-380990">
              <a:spcBef>
                <a:spcPts val="800"/>
              </a:spcBef>
              <a:buClr>
                <a:srgbClr val="202122"/>
              </a:buClr>
              <a:buSzPts val="1800"/>
              <a:buFont typeface="Arial"/>
              <a:buChar char="•"/>
            </a:pPr>
            <a:r>
              <a:rPr lang="fr-FR" sz="2400">
                <a:solidFill>
                  <a:srgbClr val="202122"/>
                </a:solidFill>
              </a:rPr>
              <a:t>f(X) : évaluation, </a:t>
            </a:r>
            <a:endParaRPr sz="1867"/>
          </a:p>
          <a:p>
            <a:pPr marL="380990" indent="-380990">
              <a:spcBef>
                <a:spcPts val="800"/>
              </a:spcBef>
              <a:buClr>
                <a:srgbClr val="202122"/>
              </a:buClr>
              <a:buSzPts val="1800"/>
              <a:buFont typeface="Arial"/>
              <a:buChar char="•"/>
            </a:pPr>
            <a:r>
              <a:rPr lang="fr-FR" sz="2400">
                <a:solidFill>
                  <a:srgbClr val="202122"/>
                </a:solidFill>
              </a:rPr>
              <a:t>? : critère d'arrêt, </a:t>
            </a:r>
            <a:endParaRPr sz="1867"/>
          </a:p>
          <a:p>
            <a:pPr marL="380990" indent="-380990">
              <a:spcBef>
                <a:spcPts val="800"/>
              </a:spcBef>
              <a:buClr>
                <a:srgbClr val="202122"/>
              </a:buClr>
              <a:buSzPts val="1800"/>
              <a:buFont typeface="Arial"/>
              <a:buChar char="•"/>
            </a:pPr>
            <a:r>
              <a:rPr lang="fr-FR" sz="2400">
                <a:solidFill>
                  <a:srgbClr val="202122"/>
                </a:solidFill>
              </a:rPr>
              <a:t>Se : sélection, </a:t>
            </a:r>
            <a:endParaRPr sz="1867"/>
          </a:p>
          <a:p>
            <a:pPr marL="380990" indent="-380990">
              <a:spcBef>
                <a:spcPts val="800"/>
              </a:spcBef>
              <a:buClr>
                <a:srgbClr val="202122"/>
              </a:buClr>
              <a:buSzPts val="1800"/>
              <a:buFont typeface="Arial"/>
              <a:buChar char="•"/>
            </a:pPr>
            <a:r>
              <a:rPr lang="fr-FR" sz="2400">
                <a:solidFill>
                  <a:srgbClr val="202122"/>
                </a:solidFill>
              </a:rPr>
              <a:t>Cr : croisement, </a:t>
            </a:r>
            <a:endParaRPr sz="1867"/>
          </a:p>
          <a:p>
            <a:pPr marL="380990" indent="-380990">
              <a:spcBef>
                <a:spcPts val="800"/>
              </a:spcBef>
              <a:buClr>
                <a:srgbClr val="202122"/>
              </a:buClr>
              <a:buSzPts val="1800"/>
              <a:buFont typeface="Arial"/>
              <a:buChar char="•"/>
            </a:pPr>
            <a:r>
              <a:rPr lang="fr-FR" sz="2400">
                <a:solidFill>
                  <a:srgbClr val="202122"/>
                </a:solidFill>
              </a:rPr>
              <a:t>Mu : mutation,</a:t>
            </a:r>
            <a:endParaRPr sz="1867"/>
          </a:p>
          <a:p>
            <a:pPr marL="380990" indent="-380990">
              <a:spcBef>
                <a:spcPts val="800"/>
              </a:spcBef>
              <a:buClr>
                <a:srgbClr val="202122"/>
              </a:buClr>
              <a:buSzPts val="1800"/>
              <a:buFont typeface="Arial"/>
              <a:buChar char="•"/>
            </a:pPr>
            <a:r>
              <a:rPr lang="fr-FR" sz="2400">
                <a:solidFill>
                  <a:srgbClr val="202122"/>
                </a:solidFill>
              </a:rPr>
              <a:t> Re : remplacement, </a:t>
            </a:r>
            <a:endParaRPr sz="1867"/>
          </a:p>
          <a:p>
            <a:pPr marL="380990" indent="-380990">
              <a:spcBef>
                <a:spcPts val="800"/>
              </a:spcBef>
              <a:buClr>
                <a:srgbClr val="202122"/>
              </a:buClr>
              <a:buSzPts val="1800"/>
              <a:buFont typeface="Arial"/>
              <a:buChar char="•"/>
            </a:pPr>
            <a:r>
              <a:rPr lang="fr-FR" sz="2400">
                <a:solidFill>
                  <a:srgbClr val="202122"/>
                </a:solidFill>
              </a:rPr>
              <a:t>X* : optimum.</a:t>
            </a:r>
            <a:endParaRPr sz="2400">
              <a:solidFill>
                <a:schemeClr val="dk1"/>
              </a:solidFill>
            </a:endParaRPr>
          </a:p>
        </p:txBody>
      </p:sp>
      <p:pic>
        <p:nvPicPr>
          <p:cNvPr id="490" name="Google Shape;490;p19"/>
          <p:cNvPicPr preferRelativeResize="0"/>
          <p:nvPr/>
        </p:nvPicPr>
        <p:blipFill rotWithShape="1">
          <a:blip r:embed="rId4">
            <a:alphaModFix/>
          </a:blip>
          <a:srcRect/>
          <a:stretch/>
        </p:blipFill>
        <p:spPr>
          <a:xfrm>
            <a:off x="10205952" y="5747583"/>
            <a:ext cx="1594072" cy="55874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g2a91ee48165_0_2"/>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ctr" anchorCtr="0">
            <a:normAutofit fontScale="90000"/>
          </a:bodyPr>
          <a:lstStyle/>
          <a:p>
            <a:pPr>
              <a:buSzPct val="100000"/>
            </a:pPr>
            <a:r>
              <a:rPr lang="fr-FR" b="1"/>
              <a:t>Illustration analyse de sensibilité =&gt; calibration?</a:t>
            </a:r>
            <a:endParaRPr b="1"/>
          </a:p>
          <a:p>
            <a:pPr>
              <a:buSzPct val="117857"/>
            </a:pPr>
            <a:r>
              <a:rPr lang="fr-FR" sz="3733"/>
              <a:t>Cas de la prédiction de flux de volatilisation des pesticides</a:t>
            </a:r>
            <a:endParaRPr sz="3733"/>
          </a:p>
        </p:txBody>
      </p:sp>
      <p:sp>
        <p:nvSpPr>
          <p:cNvPr id="496" name="Google Shape;496;g2a91ee48165_0_2"/>
          <p:cNvSpPr txBox="1"/>
          <p:nvPr/>
        </p:nvSpPr>
        <p:spPr>
          <a:xfrm>
            <a:off x="1261551" y="1690826"/>
            <a:ext cx="9165200" cy="615539"/>
          </a:xfrm>
          <a:prstGeom prst="rect">
            <a:avLst/>
          </a:prstGeom>
          <a:noFill/>
          <a:ln>
            <a:noFill/>
          </a:ln>
        </p:spPr>
        <p:txBody>
          <a:bodyPr spcFirstLastPara="1" wrap="square" lIns="91433" tIns="91433" rIns="91433" bIns="91433" anchor="t" anchorCtr="0">
            <a:spAutoFit/>
          </a:bodyPr>
          <a:lstStyle/>
          <a:p>
            <a:r>
              <a:rPr lang="fr-FR" sz="2800" i="1">
                <a:solidFill>
                  <a:srgbClr val="27A47E"/>
                </a:solidFill>
                <a:latin typeface="Calibri"/>
                <a:ea typeface="Calibri"/>
                <a:cs typeface="Calibri"/>
                <a:sym typeface="Calibri"/>
              </a:rPr>
              <a:t>Depuis un sol nu						</a:t>
            </a:r>
            <a:endParaRPr sz="2800" i="1">
              <a:solidFill>
                <a:srgbClr val="27A47E"/>
              </a:solidFill>
              <a:latin typeface="Calibri"/>
              <a:ea typeface="Calibri"/>
              <a:cs typeface="Calibri"/>
              <a:sym typeface="Calibri"/>
            </a:endParaRPr>
          </a:p>
        </p:txBody>
      </p:sp>
      <p:pic>
        <p:nvPicPr>
          <p:cNvPr id="497" name="Google Shape;497;g2a91ee48165_0_2"/>
          <p:cNvPicPr preferRelativeResize="0"/>
          <p:nvPr/>
        </p:nvPicPr>
        <p:blipFill rotWithShape="1">
          <a:blip r:embed="rId3">
            <a:alphaModFix/>
          </a:blip>
          <a:srcRect t="36188" b="32795"/>
          <a:stretch/>
        </p:blipFill>
        <p:spPr>
          <a:xfrm>
            <a:off x="753326" y="4599203"/>
            <a:ext cx="5800727" cy="1762051"/>
          </a:xfrm>
          <a:prstGeom prst="rect">
            <a:avLst/>
          </a:prstGeom>
          <a:noFill/>
          <a:ln>
            <a:noFill/>
          </a:ln>
        </p:spPr>
      </p:pic>
      <p:sp>
        <p:nvSpPr>
          <p:cNvPr id="498" name="Google Shape;498;g2a91ee48165_0_2"/>
          <p:cNvSpPr txBox="1"/>
          <p:nvPr/>
        </p:nvSpPr>
        <p:spPr>
          <a:xfrm>
            <a:off x="6554051" y="3087026"/>
            <a:ext cx="5650000" cy="3200862"/>
          </a:xfrm>
          <a:prstGeom prst="rect">
            <a:avLst/>
          </a:prstGeom>
          <a:noFill/>
          <a:ln>
            <a:noFill/>
          </a:ln>
        </p:spPr>
        <p:txBody>
          <a:bodyPr spcFirstLastPara="1" wrap="square" lIns="91433" tIns="91433" rIns="91433" bIns="91433" anchor="t" anchorCtr="0">
            <a:spAutoFit/>
          </a:bodyPr>
          <a:lstStyle/>
          <a:p>
            <a:r>
              <a:rPr lang="fr-FR" sz="2800">
                <a:solidFill>
                  <a:schemeClr val="dk1"/>
                </a:solidFill>
                <a:latin typeface="Calibri"/>
                <a:ea typeface="Calibri"/>
                <a:cs typeface="Calibri"/>
                <a:sym typeface="Calibri"/>
              </a:rPr>
              <a:t>=&gt; sensibilité à Kh et SSAmax, </a:t>
            </a:r>
            <a:endParaRPr sz="2800">
              <a:solidFill>
                <a:schemeClr val="dk1"/>
              </a:solidFill>
              <a:latin typeface="Calibri"/>
              <a:ea typeface="Calibri"/>
              <a:cs typeface="Calibri"/>
              <a:sym typeface="Calibri"/>
            </a:endParaRPr>
          </a:p>
          <a:p>
            <a:r>
              <a:rPr lang="fr-FR" sz="2800">
                <a:solidFill>
                  <a:schemeClr val="dk1"/>
                </a:solidFill>
                <a:latin typeface="Calibri"/>
                <a:ea typeface="Calibri"/>
                <a:cs typeface="Calibri"/>
                <a:sym typeface="Calibri"/>
              </a:rPr>
              <a:t>dont la connaissance est incertaine </a:t>
            </a:r>
            <a:endParaRPr sz="2800">
              <a:solidFill>
                <a:schemeClr val="dk1"/>
              </a:solidFill>
              <a:latin typeface="Calibri"/>
              <a:ea typeface="Calibri"/>
              <a:cs typeface="Calibri"/>
              <a:sym typeface="Calibri"/>
            </a:endParaRPr>
          </a:p>
          <a:p>
            <a:endParaRPr sz="2800">
              <a:solidFill>
                <a:schemeClr val="dk1"/>
              </a:solidFill>
              <a:latin typeface="Calibri"/>
              <a:ea typeface="Calibri"/>
              <a:cs typeface="Calibri"/>
              <a:sym typeface="Calibri"/>
            </a:endParaRPr>
          </a:p>
          <a:p>
            <a:r>
              <a:rPr lang="fr-FR" sz="2800">
                <a:solidFill>
                  <a:schemeClr val="dk1"/>
                </a:solidFill>
                <a:latin typeface="Calibri"/>
                <a:ea typeface="Calibri"/>
                <a:cs typeface="Calibri"/>
                <a:sym typeface="Calibri"/>
              </a:rPr>
              <a:t>=&gt; calibration en 2 étapes:</a:t>
            </a:r>
            <a:endParaRPr sz="2800">
              <a:solidFill>
                <a:schemeClr val="dk1"/>
              </a:solidFill>
              <a:latin typeface="Calibri"/>
              <a:ea typeface="Calibri"/>
              <a:cs typeface="Calibri"/>
              <a:sym typeface="Calibri"/>
            </a:endParaRPr>
          </a:p>
          <a:p>
            <a:pPr marL="457189" indent="-397923">
              <a:buClr>
                <a:schemeClr val="dk1"/>
              </a:buClr>
              <a:buSzPts val="2100"/>
              <a:buFont typeface="Calibri"/>
              <a:buChar char="-"/>
            </a:pPr>
            <a:r>
              <a:rPr lang="fr-FR" sz="2800">
                <a:solidFill>
                  <a:schemeClr val="dk1"/>
                </a:solidFill>
                <a:latin typeface="Calibri"/>
                <a:ea typeface="Calibri"/>
                <a:cs typeface="Calibri"/>
                <a:sym typeface="Calibri"/>
              </a:rPr>
              <a:t>sur Kh sur le premier pic de volatilisation</a:t>
            </a:r>
            <a:endParaRPr sz="2800">
              <a:solidFill>
                <a:schemeClr val="dk1"/>
              </a:solidFill>
              <a:latin typeface="Calibri"/>
              <a:ea typeface="Calibri"/>
              <a:cs typeface="Calibri"/>
              <a:sym typeface="Calibri"/>
            </a:endParaRPr>
          </a:p>
          <a:p>
            <a:pPr marL="457189" indent="-397923">
              <a:buClr>
                <a:schemeClr val="dk1"/>
              </a:buClr>
              <a:buSzPts val="2100"/>
              <a:buFont typeface="Calibri"/>
              <a:buChar char="-"/>
            </a:pPr>
            <a:r>
              <a:rPr lang="fr-FR" sz="2800">
                <a:solidFill>
                  <a:schemeClr val="dk1"/>
                </a:solidFill>
                <a:latin typeface="Calibri"/>
                <a:ea typeface="Calibri"/>
                <a:cs typeface="Calibri"/>
                <a:sym typeface="Calibri"/>
              </a:rPr>
              <a:t>sur SSAmax sur le flux cumulé</a:t>
            </a:r>
            <a:endParaRPr sz="2800">
              <a:solidFill>
                <a:schemeClr val="dk1"/>
              </a:solidFill>
              <a:latin typeface="Calibri"/>
              <a:ea typeface="Calibri"/>
              <a:cs typeface="Calibri"/>
              <a:sym typeface="Calibri"/>
            </a:endParaRPr>
          </a:p>
        </p:txBody>
      </p:sp>
      <p:pic>
        <p:nvPicPr>
          <p:cNvPr id="499" name="Google Shape;499;g2a91ee48165_0_2"/>
          <p:cNvPicPr preferRelativeResize="0"/>
          <p:nvPr/>
        </p:nvPicPr>
        <p:blipFill rotWithShape="1">
          <a:blip r:embed="rId3">
            <a:alphaModFix/>
          </a:blip>
          <a:srcRect b="61772"/>
          <a:stretch/>
        </p:blipFill>
        <p:spPr>
          <a:xfrm>
            <a:off x="1010526" y="2740438"/>
            <a:ext cx="4964749" cy="1858751"/>
          </a:xfrm>
          <a:prstGeom prst="rect">
            <a:avLst/>
          </a:prstGeom>
          <a:noFill/>
          <a:ln>
            <a:noFill/>
          </a:ln>
        </p:spPr>
      </p:pic>
      <p:sp>
        <p:nvSpPr>
          <p:cNvPr id="7" name="Google Shape;508;p6">
            <a:extLst>
              <a:ext uri="{FF2B5EF4-FFF2-40B4-BE49-F238E27FC236}">
                <a16:creationId xmlns:a16="http://schemas.microsoft.com/office/drawing/2014/main" id="{90090D2E-BE6F-4E6B-9F9A-1860D0C59782}"/>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
          <p:cNvSpPr txBox="1">
            <a:spLocks noGrp="1"/>
          </p:cNvSpPr>
          <p:nvPr>
            <p:ph type="title"/>
          </p:nvPr>
        </p:nvSpPr>
        <p:spPr>
          <a:xfrm>
            <a:off x="479999" y="1200000"/>
            <a:ext cx="11232000" cy="960000"/>
          </a:xfrm>
          <a:prstGeom prst="rect">
            <a:avLst/>
          </a:prstGeom>
          <a:noFill/>
          <a:ln>
            <a:noFill/>
          </a:ln>
        </p:spPr>
        <p:txBody>
          <a:bodyPr spcFirstLastPara="1" wrap="square" lIns="0" tIns="0" rIns="0" bIns="0" anchor="t" anchorCtr="0">
            <a:noAutofit/>
          </a:bodyPr>
          <a:lstStyle/>
          <a:p>
            <a:pPr marL="990575" indent="-380990">
              <a:lnSpc>
                <a:spcPct val="150000"/>
              </a:lnSpc>
              <a:spcAft>
                <a:spcPts val="800"/>
              </a:spcAft>
            </a:pPr>
            <a:r>
              <a:rPr lang="fr-FR" sz="3733">
                <a:latin typeface="Helvetica Neue"/>
                <a:ea typeface="Helvetica Neue"/>
                <a:cs typeface="Helvetica Neue"/>
                <a:sym typeface="Helvetica Neue"/>
              </a:rPr>
              <a:t>Validation et domaine d’application</a:t>
            </a:r>
            <a:br>
              <a:rPr lang="fr-FR" sz="3733">
                <a:latin typeface="Helvetica Neue"/>
                <a:ea typeface="Helvetica Neue"/>
                <a:cs typeface="Helvetica Neue"/>
                <a:sym typeface="Helvetica Neue"/>
              </a:rPr>
            </a:br>
            <a:endParaRPr/>
          </a:p>
        </p:txBody>
      </p:sp>
      <p:sp>
        <p:nvSpPr>
          <p:cNvPr id="505" name="Google Shape;505;p6"/>
          <p:cNvSpPr txBox="1">
            <a:spLocks noGrp="1"/>
          </p:cNvSpPr>
          <p:nvPr>
            <p:ph type="body" idx="1"/>
          </p:nvPr>
        </p:nvSpPr>
        <p:spPr>
          <a:xfrm>
            <a:off x="2550099" y="2949000"/>
            <a:ext cx="8646221" cy="480000"/>
          </a:xfrm>
          <a:prstGeom prst="rect">
            <a:avLst/>
          </a:prstGeom>
          <a:noFill/>
          <a:ln>
            <a:noFill/>
          </a:ln>
        </p:spPr>
        <p:txBody>
          <a:bodyPr spcFirstLastPara="1" wrap="square" lIns="0" tIns="0" rIns="0" bIns="0" anchor="t" anchorCtr="0">
            <a:noAutofit/>
          </a:bodyPr>
          <a:lstStyle/>
          <a:p>
            <a:pPr marL="609585" indent="-304792">
              <a:lnSpc>
                <a:spcPct val="100000"/>
              </a:lnSpc>
              <a:spcBef>
                <a:spcPts val="0"/>
              </a:spcBef>
              <a:buNone/>
            </a:pPr>
            <a:r>
              <a:rPr lang="fr-FR" sz="3200"/>
              <a:t>Exemple des QSAR (E. Mombelli, Ineris)</a:t>
            </a:r>
            <a:endParaRPr/>
          </a:p>
        </p:txBody>
      </p:sp>
      <p:sp>
        <p:nvSpPr>
          <p:cNvPr id="508" name="Google Shape;508;p6"/>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59</a:t>
            </a:fld>
            <a:endParaRPr dirty="0"/>
          </a:p>
        </p:txBody>
      </p:sp>
      <p:pic>
        <p:nvPicPr>
          <p:cNvPr id="509" name="Google Shape;509;p6" descr="AC Milan - Wikipedia"/>
          <p:cNvPicPr preferRelativeResize="0"/>
          <p:nvPr/>
        </p:nvPicPr>
        <p:blipFill rotWithShape="1">
          <a:blip r:embed="rId3">
            <a:alphaModFix/>
          </a:blip>
          <a:srcRect/>
          <a:stretch/>
        </p:blipFill>
        <p:spPr>
          <a:xfrm>
            <a:off x="1991360" y="2949000"/>
            <a:ext cx="364491" cy="5721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a74d723d30_0_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Quiz: les catégories de modèles</a:t>
            </a:r>
            <a:endParaRPr/>
          </a:p>
        </p:txBody>
      </p:sp>
      <p:sp>
        <p:nvSpPr>
          <p:cNvPr id="337" name="Google Shape;337;g2a74d723d30_0_26"/>
          <p:cNvSpPr txBox="1"/>
          <p:nvPr/>
        </p:nvSpPr>
        <p:spPr>
          <a:xfrm>
            <a:off x="579663" y="17618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B050"/>
              </a:buClr>
              <a:buSzPts val="3200"/>
              <a:buFont typeface="Helvetica Neue"/>
              <a:buNone/>
            </a:pPr>
            <a:r>
              <a:rPr lang="fr-FR" sz="3200">
                <a:solidFill>
                  <a:srgbClr val="00B050"/>
                </a:solidFill>
                <a:latin typeface="Helvetica Neue"/>
                <a:ea typeface="Helvetica Neue"/>
                <a:cs typeface="Helvetica Neue"/>
                <a:sym typeface="Helvetica Neue"/>
              </a:rPr>
              <a:t>Déterministe / Stochastique ?</a:t>
            </a:r>
            <a:endParaRPr/>
          </a:p>
        </p:txBody>
      </p:sp>
      <p:sp>
        <p:nvSpPr>
          <p:cNvPr id="338" name="Google Shape;338;g2a74d723d30_0_26"/>
          <p:cNvSpPr txBox="1"/>
          <p:nvPr/>
        </p:nvSpPr>
        <p:spPr>
          <a:xfrm>
            <a:off x="579663" y="2686526"/>
            <a:ext cx="596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rgbClr val="7030A0"/>
                </a:solidFill>
                <a:latin typeface="Helvetica Neue"/>
                <a:ea typeface="Helvetica Neue"/>
                <a:cs typeface="Helvetica Neue"/>
                <a:sym typeface="Helvetica Neue"/>
              </a:rPr>
              <a:t>Statistique / Mécaniste ?</a:t>
            </a:r>
            <a:endParaRPr/>
          </a:p>
        </p:txBody>
      </p:sp>
      <p:sp>
        <p:nvSpPr>
          <p:cNvPr id="339" name="Google Shape;339;g2a74d723d30_0_26"/>
          <p:cNvSpPr txBox="1"/>
          <p:nvPr/>
        </p:nvSpPr>
        <p:spPr>
          <a:xfrm>
            <a:off x="579663" y="3508014"/>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200"/>
              <a:buFont typeface="Helvetica Neue"/>
              <a:buNone/>
            </a:pPr>
            <a:r>
              <a:rPr lang="fr-FR" sz="3200">
                <a:solidFill>
                  <a:srgbClr val="0070C0"/>
                </a:solidFill>
                <a:latin typeface="Helvetica Neue"/>
                <a:ea typeface="Helvetica Neue"/>
                <a:cs typeface="Helvetica Neue"/>
                <a:sym typeface="Helvetica Neue"/>
              </a:rPr>
              <a:t>Complexe / compliqué ?</a:t>
            </a:r>
            <a:endParaRPr/>
          </a:p>
        </p:txBody>
      </p:sp>
      <p:sp>
        <p:nvSpPr>
          <p:cNvPr id="340" name="Google Shape;340;g2a74d723d30_0_26"/>
          <p:cNvSpPr txBox="1"/>
          <p:nvPr/>
        </p:nvSpPr>
        <p:spPr>
          <a:xfrm>
            <a:off x="579663" y="44327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55A11"/>
              </a:buClr>
              <a:buSzPts val="3200"/>
              <a:buFont typeface="Helvetica Neue"/>
              <a:buNone/>
            </a:pPr>
            <a:r>
              <a:rPr lang="fr-FR" sz="3200">
                <a:solidFill>
                  <a:srgbClr val="C55A11"/>
                </a:solidFill>
                <a:latin typeface="Helvetica Neue"/>
                <a:ea typeface="Helvetica Neue"/>
                <a:cs typeface="Helvetica Neue"/>
                <a:sym typeface="Helvetica Neue"/>
              </a:rPr>
              <a:t>Discret / continu ?</a:t>
            </a:r>
            <a:endParaRPr/>
          </a:p>
        </p:txBody>
      </p:sp>
      <p:sp>
        <p:nvSpPr>
          <p:cNvPr id="341" name="Google Shape;341;g2a74d723d30_0_26"/>
          <p:cNvSpPr txBox="1"/>
          <p:nvPr/>
        </p:nvSpPr>
        <p:spPr>
          <a:xfrm>
            <a:off x="579663" y="5357427"/>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23F4F"/>
              </a:buClr>
              <a:buSzPts val="3200"/>
              <a:buFont typeface="Helvetica Neue"/>
              <a:buNone/>
            </a:pPr>
            <a:r>
              <a:rPr lang="fr-FR" sz="3200">
                <a:solidFill>
                  <a:srgbClr val="323F4F"/>
                </a:solidFill>
                <a:latin typeface="Helvetica Neue"/>
                <a:ea typeface="Helvetica Neue"/>
                <a:cs typeface="Helvetica Neue"/>
                <a:sym typeface="Helvetica Neue"/>
              </a:rPr>
              <a:t>Spatialisé / Non spatialisé ?</a:t>
            </a:r>
            <a:endParaRPr/>
          </a:p>
        </p:txBody>
      </p:sp>
      <p:pic>
        <p:nvPicPr>
          <p:cNvPr id="342" name="Google Shape;342;g2a74d723d30_0_26"/>
          <p:cNvPicPr preferRelativeResize="0"/>
          <p:nvPr/>
        </p:nvPicPr>
        <p:blipFill>
          <a:blip r:embed="rId3">
            <a:alphaModFix/>
          </a:blip>
          <a:stretch>
            <a:fillRect/>
          </a:stretch>
        </p:blipFill>
        <p:spPr>
          <a:xfrm>
            <a:off x="7209802" y="3610925"/>
            <a:ext cx="4591569" cy="585000"/>
          </a:xfrm>
          <a:prstGeom prst="rect">
            <a:avLst/>
          </a:prstGeom>
          <a:noFill/>
          <a:ln>
            <a:noFill/>
          </a:ln>
        </p:spPr>
      </p:pic>
      <p:pic>
        <p:nvPicPr>
          <p:cNvPr id="343" name="Google Shape;343;g2a74d723d30_0_26" descr="Large dense crowds show aggregate behavior with reduced individual freedom of movement. We present a novel, scalable approach for simulating such crowds, using a dual representation both as discrete agents and as a single continuous system. In the continuous setting, we introduce a novel variational constraint called unilateral incompressibility, to model the large-scale behavior of the crowd, and accelerate inter-agent collision avoidance in dense scenarios. This approach makes it possible to simulate very large, dense crowds composed of up to a hundred thousand agents at near interactive rates on desktop computers [Rahul Narain, Abhinav Golas, Sean Curtis, and Ming C. Lin].&#10;&#10;http://gamma.cs.unc.edu/DenseCrowds/" title="Aggregate Dynamics for Dense Crowd Simulation">
            <a:hlinkClick r:id="rId4"/>
          </p:cNvPr>
          <p:cNvPicPr preferRelativeResize="0"/>
          <p:nvPr/>
        </p:nvPicPr>
        <p:blipFill>
          <a:blip r:embed="rId5">
            <a:alphaModFix/>
          </a:blip>
          <a:stretch>
            <a:fillRect/>
          </a:stretch>
        </p:blipFill>
        <p:spPr>
          <a:xfrm>
            <a:off x="7209805" y="4249395"/>
            <a:ext cx="4311600" cy="2425275"/>
          </a:xfrm>
          <a:prstGeom prst="rect">
            <a:avLst/>
          </a:prstGeom>
          <a:noFill/>
          <a:ln>
            <a:noFill/>
          </a:ln>
        </p:spPr>
      </p:pic>
      <p:pic>
        <p:nvPicPr>
          <p:cNvPr id="344" name="Google Shape;344;g2a74d723d30_0_26"/>
          <p:cNvPicPr preferRelativeResize="0"/>
          <p:nvPr/>
        </p:nvPicPr>
        <p:blipFill>
          <a:blip r:embed="rId6">
            <a:alphaModFix/>
          </a:blip>
          <a:stretch>
            <a:fillRect/>
          </a:stretch>
        </p:blipFill>
        <p:spPr>
          <a:xfrm>
            <a:off x="6699678" y="1522100"/>
            <a:ext cx="4948307" cy="198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21"/>
          <p:cNvSpPr txBox="1">
            <a:spLocks noGrp="1"/>
          </p:cNvSpPr>
          <p:nvPr>
            <p:ph type="title" idx="4294967295"/>
          </p:nvPr>
        </p:nvSpPr>
        <p:spPr>
          <a:xfrm>
            <a:off x="2524699" y="240001"/>
            <a:ext cx="7889301" cy="712500"/>
          </a:xfrm>
          <a:prstGeom prst="rect">
            <a:avLst/>
          </a:prstGeom>
          <a:noFill/>
          <a:ln>
            <a:noFill/>
          </a:ln>
        </p:spPr>
        <p:txBody>
          <a:bodyPr spcFirstLastPara="1" wrap="square" lIns="0" tIns="0" rIns="0" bIns="0" anchor="t" anchorCtr="0">
            <a:noAutofit/>
          </a:bodyPr>
          <a:lstStyle/>
          <a:p>
            <a:pPr>
              <a:buClr>
                <a:srgbClr val="0070C0"/>
              </a:buClr>
              <a:buSzPts val="2500"/>
            </a:pPr>
            <a:r>
              <a:rPr lang="fr-FR" b="1">
                <a:solidFill>
                  <a:srgbClr val="0070C0"/>
                </a:solidFill>
              </a:rPr>
              <a:t>LE DOMAINE D ’APPLICATION (DA)</a:t>
            </a:r>
            <a:endParaRPr>
              <a:solidFill>
                <a:srgbClr val="0070C0"/>
              </a:solidFill>
            </a:endParaRPr>
          </a:p>
        </p:txBody>
      </p:sp>
      <p:sp>
        <p:nvSpPr>
          <p:cNvPr id="515" name="Google Shape;515;p21"/>
          <p:cNvSpPr txBox="1">
            <a:spLocks noGrp="1"/>
          </p:cNvSpPr>
          <p:nvPr>
            <p:ph type="body" idx="1"/>
          </p:nvPr>
        </p:nvSpPr>
        <p:spPr>
          <a:xfrm>
            <a:off x="568900" y="1349600"/>
            <a:ext cx="10675681" cy="3698800"/>
          </a:xfrm>
          <a:prstGeom prst="rect">
            <a:avLst/>
          </a:prstGeom>
          <a:noFill/>
          <a:ln>
            <a:noFill/>
          </a:ln>
        </p:spPr>
        <p:txBody>
          <a:bodyPr spcFirstLastPara="1" wrap="square" lIns="0" tIns="0" rIns="0" bIns="0" anchor="t" anchorCtr="0">
            <a:noAutofit/>
          </a:bodyPr>
          <a:lstStyle/>
          <a:p>
            <a:pPr marL="0" indent="0"/>
            <a:r>
              <a:rPr lang="fr-FR" sz="2400"/>
              <a:t>Les modèles (Q)SAR sont des modèles réductionnistes et donc ils ont des limitations par rapport à la typologie des structures chimiques, des propriétés physico-chimiques et des mécanismes d’action par rapport auxquels ils peuvent générer des prédictions fiables et précises. </a:t>
            </a:r>
            <a:endParaRPr/>
          </a:p>
          <a:p>
            <a:pPr marL="0" indent="0">
              <a:spcBef>
                <a:spcPts val="667"/>
              </a:spcBef>
            </a:pPr>
            <a:endParaRPr sz="2400"/>
          </a:p>
          <a:p>
            <a:pPr marL="0" indent="0">
              <a:spcBef>
                <a:spcPts val="667"/>
              </a:spcBef>
            </a:pPr>
            <a:endParaRPr sz="2400"/>
          </a:p>
          <a:p>
            <a:pPr marL="0" indent="0">
              <a:spcBef>
                <a:spcPts val="667"/>
              </a:spcBef>
            </a:pPr>
            <a:r>
              <a:rPr lang="fr-FR" sz="2400" b="1"/>
              <a:t>LE JEU D’APPRENTISSAGE (Training set) DETERMINE LE DOMAINE D ’APPLICATION</a:t>
            </a:r>
            <a:r>
              <a:rPr lang="fr-FR" sz="2400"/>
              <a:t>  </a:t>
            </a:r>
            <a:endParaRPr/>
          </a:p>
        </p:txBody>
      </p:sp>
      <p:sp>
        <p:nvSpPr>
          <p:cNvPr id="4" name="Google Shape;508;p6">
            <a:extLst>
              <a:ext uri="{FF2B5EF4-FFF2-40B4-BE49-F238E27FC236}">
                <a16:creationId xmlns:a16="http://schemas.microsoft.com/office/drawing/2014/main" id="{25792EAA-5BFF-4522-BB12-C5A3DBC476F9}"/>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z="1200" smtClean="0"/>
              <a:pPr algn="r">
                <a:buSzPts val="700"/>
              </a:pPr>
              <a:t>60</a:t>
            </a:fld>
            <a:endParaRPr lang="fr-FR"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pic>
        <p:nvPicPr>
          <p:cNvPr id="520" name="Google Shape;520;p22"/>
          <p:cNvPicPr preferRelativeResize="0"/>
          <p:nvPr/>
        </p:nvPicPr>
        <p:blipFill rotWithShape="1">
          <a:blip r:embed="rId3">
            <a:alphaModFix/>
          </a:blip>
          <a:srcRect/>
          <a:stretch/>
        </p:blipFill>
        <p:spPr>
          <a:xfrm>
            <a:off x="1967666" y="2278481"/>
            <a:ext cx="3361321" cy="3108659"/>
          </a:xfrm>
          <a:prstGeom prst="rect">
            <a:avLst/>
          </a:prstGeom>
          <a:noFill/>
          <a:ln>
            <a:noFill/>
          </a:ln>
        </p:spPr>
      </p:pic>
      <p:sp>
        <p:nvSpPr>
          <p:cNvPr id="521" name="Google Shape;521;p22"/>
          <p:cNvSpPr txBox="1"/>
          <p:nvPr/>
        </p:nvSpPr>
        <p:spPr>
          <a:xfrm>
            <a:off x="1899989" y="5594685"/>
            <a:ext cx="2639428" cy="589659"/>
          </a:xfrm>
          <a:prstGeom prst="rect">
            <a:avLst/>
          </a:prstGeom>
          <a:noFill/>
          <a:ln>
            <a:noFill/>
          </a:ln>
        </p:spPr>
        <p:txBody>
          <a:bodyPr spcFirstLastPara="1" wrap="square" lIns="121900" tIns="60933" rIns="121900" bIns="60933" anchor="t" anchorCtr="0">
            <a:spAutoFit/>
          </a:bodyPr>
          <a:lstStyle/>
          <a:p>
            <a:pPr>
              <a:buSzPts val="1421"/>
            </a:pPr>
            <a:r>
              <a:rPr lang="fr-FR" sz="1895" u="sng">
                <a:solidFill>
                  <a:schemeClr val="dk1"/>
                </a:solidFill>
                <a:latin typeface="Lucida Sans"/>
                <a:ea typeface="Lucida Sans"/>
                <a:cs typeface="Lucida Sans"/>
                <a:sym typeface="Lucida Sans"/>
              </a:rPr>
              <a:t>Jeu d’apprentissage</a:t>
            </a:r>
            <a:endParaRPr sz="1867"/>
          </a:p>
          <a:p>
            <a:pPr>
              <a:buSzPts val="853"/>
            </a:pPr>
            <a:endParaRPr sz="1137">
              <a:solidFill>
                <a:schemeClr val="dk1"/>
              </a:solidFill>
              <a:latin typeface="Lucida Sans"/>
              <a:ea typeface="Lucida Sans"/>
              <a:cs typeface="Lucida Sans"/>
              <a:sym typeface="Lucida Sans"/>
            </a:endParaRPr>
          </a:p>
        </p:txBody>
      </p:sp>
      <p:pic>
        <p:nvPicPr>
          <p:cNvPr id="522" name="Google Shape;522;p22"/>
          <p:cNvPicPr preferRelativeResize="0"/>
          <p:nvPr/>
        </p:nvPicPr>
        <p:blipFill rotWithShape="1">
          <a:blip r:embed="rId4">
            <a:alphaModFix/>
          </a:blip>
          <a:srcRect/>
          <a:stretch/>
        </p:blipFill>
        <p:spPr>
          <a:xfrm>
            <a:off x="7246522" y="2413836"/>
            <a:ext cx="2006265" cy="315829"/>
          </a:xfrm>
          <a:prstGeom prst="rect">
            <a:avLst/>
          </a:prstGeom>
          <a:noFill/>
          <a:ln>
            <a:noFill/>
          </a:ln>
        </p:spPr>
      </p:pic>
      <p:sp>
        <p:nvSpPr>
          <p:cNvPr id="523" name="Google Shape;523;p22"/>
          <p:cNvSpPr txBox="1"/>
          <p:nvPr/>
        </p:nvSpPr>
        <p:spPr>
          <a:xfrm>
            <a:off x="6163679" y="5594686"/>
            <a:ext cx="4128335" cy="589659"/>
          </a:xfrm>
          <a:prstGeom prst="rect">
            <a:avLst/>
          </a:prstGeom>
          <a:noFill/>
          <a:ln>
            <a:noFill/>
          </a:ln>
        </p:spPr>
        <p:txBody>
          <a:bodyPr spcFirstLastPara="1" wrap="square" lIns="121900" tIns="60933" rIns="121900" bIns="60933" anchor="t" anchorCtr="0">
            <a:spAutoFit/>
          </a:bodyPr>
          <a:lstStyle/>
          <a:p>
            <a:pPr>
              <a:buSzPts val="1421"/>
            </a:pPr>
            <a:r>
              <a:rPr lang="fr-FR" sz="1895" u="sng">
                <a:solidFill>
                  <a:schemeClr val="dk1"/>
                </a:solidFill>
                <a:latin typeface="Lucida Sans"/>
                <a:ea typeface="Lucida Sans"/>
                <a:cs typeface="Lucida Sans"/>
                <a:sym typeface="Lucida Sans"/>
              </a:rPr>
              <a:t>Molécules à toxicité inconnue</a:t>
            </a:r>
            <a:endParaRPr sz="1867"/>
          </a:p>
          <a:p>
            <a:pPr>
              <a:buSzPts val="853"/>
            </a:pPr>
            <a:endParaRPr sz="1137">
              <a:solidFill>
                <a:schemeClr val="dk1"/>
              </a:solidFill>
              <a:latin typeface="Lucida Sans"/>
              <a:ea typeface="Lucida Sans"/>
              <a:cs typeface="Lucida Sans"/>
              <a:sym typeface="Lucida Sans"/>
            </a:endParaRPr>
          </a:p>
        </p:txBody>
      </p:sp>
      <p:pic>
        <p:nvPicPr>
          <p:cNvPr id="524" name="Google Shape;524;p22"/>
          <p:cNvPicPr preferRelativeResize="0"/>
          <p:nvPr/>
        </p:nvPicPr>
        <p:blipFill rotWithShape="1">
          <a:blip r:embed="rId5">
            <a:alphaModFix/>
          </a:blip>
          <a:srcRect/>
          <a:stretch/>
        </p:blipFill>
        <p:spPr>
          <a:xfrm>
            <a:off x="7787943" y="3699711"/>
            <a:ext cx="1127960" cy="1258804"/>
          </a:xfrm>
          <a:prstGeom prst="rect">
            <a:avLst/>
          </a:prstGeom>
          <a:noFill/>
          <a:ln>
            <a:noFill/>
          </a:ln>
        </p:spPr>
      </p:pic>
      <p:sp>
        <p:nvSpPr>
          <p:cNvPr id="525" name="Google Shape;525;p22"/>
          <p:cNvSpPr/>
          <p:nvPr/>
        </p:nvSpPr>
        <p:spPr>
          <a:xfrm>
            <a:off x="6840455" y="2143126"/>
            <a:ext cx="2842460" cy="879809"/>
          </a:xfrm>
          <a:prstGeom prst="ellipse">
            <a:avLst/>
          </a:prstGeom>
          <a:noFill/>
          <a:ln w="25400" cap="flat" cmpd="sng">
            <a:solidFill>
              <a:srgbClr val="00B050"/>
            </a:solidFill>
            <a:prstDash val="solid"/>
            <a:round/>
            <a:headEnd type="none" w="sm" len="sm"/>
            <a:tailEnd type="none" w="sm" len="sm"/>
          </a:ln>
        </p:spPr>
        <p:txBody>
          <a:bodyPr spcFirstLastPara="1" wrap="square" lIns="121900" tIns="60933" rIns="121900" bIns="60933" anchor="t" anchorCtr="0">
            <a:noAutofit/>
          </a:bodyPr>
          <a:lstStyle/>
          <a:p>
            <a:pPr>
              <a:buSzPts val="853"/>
            </a:pPr>
            <a:endParaRPr sz="1137">
              <a:solidFill>
                <a:schemeClr val="dk1"/>
              </a:solidFill>
              <a:latin typeface="Lucida Sans"/>
              <a:ea typeface="Lucida Sans"/>
              <a:cs typeface="Lucida Sans"/>
              <a:sym typeface="Lucida Sans"/>
            </a:endParaRPr>
          </a:p>
        </p:txBody>
      </p:sp>
      <p:cxnSp>
        <p:nvCxnSpPr>
          <p:cNvPr id="526" name="Google Shape;526;p22"/>
          <p:cNvCxnSpPr/>
          <p:nvPr/>
        </p:nvCxnSpPr>
        <p:spPr>
          <a:xfrm rot="10800000" flipH="1">
            <a:off x="6975810" y="3641058"/>
            <a:ext cx="2030329" cy="1421229"/>
          </a:xfrm>
          <a:prstGeom prst="straightConnector1">
            <a:avLst/>
          </a:prstGeom>
          <a:noFill/>
          <a:ln w="22225" cap="flat" cmpd="sng">
            <a:solidFill>
              <a:srgbClr val="FF0000"/>
            </a:solidFill>
            <a:prstDash val="dash"/>
            <a:round/>
            <a:headEnd type="none" w="sm" len="sm"/>
            <a:tailEnd type="none" w="sm" len="sm"/>
          </a:ln>
        </p:spPr>
      </p:cxnSp>
      <p:cxnSp>
        <p:nvCxnSpPr>
          <p:cNvPr id="527" name="Google Shape;527;p22"/>
          <p:cNvCxnSpPr/>
          <p:nvPr/>
        </p:nvCxnSpPr>
        <p:spPr>
          <a:xfrm rot="5400000" flipH="1">
            <a:off x="7246520" y="3641058"/>
            <a:ext cx="1615240" cy="1479884"/>
          </a:xfrm>
          <a:prstGeom prst="straightConnector1">
            <a:avLst/>
          </a:prstGeom>
          <a:noFill/>
          <a:ln w="22225" cap="flat" cmpd="sng">
            <a:solidFill>
              <a:srgbClr val="FF0000"/>
            </a:solidFill>
            <a:prstDash val="dash"/>
            <a:round/>
            <a:headEnd type="none" w="sm" len="sm"/>
            <a:tailEnd type="none" w="sm" len="sm"/>
          </a:ln>
        </p:spPr>
      </p:cxnSp>
      <p:sp>
        <p:nvSpPr>
          <p:cNvPr id="528" name="Google Shape;528;p22"/>
          <p:cNvSpPr/>
          <p:nvPr/>
        </p:nvSpPr>
        <p:spPr>
          <a:xfrm>
            <a:off x="9141504" y="1872400"/>
            <a:ext cx="1239200" cy="531181"/>
          </a:xfrm>
          <a:prstGeom prst="rect">
            <a:avLst/>
          </a:prstGeom>
          <a:noFill/>
          <a:ln>
            <a:noFill/>
          </a:ln>
        </p:spPr>
        <p:txBody>
          <a:bodyPr spcFirstLastPara="1" wrap="square" lIns="121900" tIns="60933" rIns="121900" bIns="60933" anchor="t" anchorCtr="0">
            <a:spAutoFit/>
          </a:bodyPr>
          <a:lstStyle/>
          <a:p>
            <a:pPr>
              <a:buSzPts val="1989"/>
            </a:pPr>
            <a:r>
              <a:rPr lang="fr-FR" sz="2652" b="1">
                <a:solidFill>
                  <a:srgbClr val="00B050"/>
                </a:solidFill>
                <a:latin typeface="Lucida Sans"/>
                <a:ea typeface="Lucida Sans"/>
                <a:cs typeface="Lucida Sans"/>
                <a:sym typeface="Lucida Sans"/>
              </a:rPr>
              <a:t>OK!</a:t>
            </a:r>
            <a:endParaRPr sz="1867"/>
          </a:p>
        </p:txBody>
      </p:sp>
      <p:sp>
        <p:nvSpPr>
          <p:cNvPr id="529" name="Google Shape;529;p22"/>
          <p:cNvSpPr/>
          <p:nvPr/>
        </p:nvSpPr>
        <p:spPr>
          <a:xfrm>
            <a:off x="9344537" y="3564367"/>
            <a:ext cx="1239200" cy="531181"/>
          </a:xfrm>
          <a:prstGeom prst="rect">
            <a:avLst/>
          </a:prstGeom>
          <a:noFill/>
          <a:ln>
            <a:noFill/>
          </a:ln>
        </p:spPr>
        <p:txBody>
          <a:bodyPr spcFirstLastPara="1" wrap="square" lIns="121900" tIns="60933" rIns="121900" bIns="60933" anchor="t" anchorCtr="0">
            <a:spAutoFit/>
          </a:bodyPr>
          <a:lstStyle/>
          <a:p>
            <a:pPr>
              <a:buSzPts val="1989"/>
            </a:pPr>
            <a:r>
              <a:rPr lang="fr-FR" sz="2652" b="1">
                <a:solidFill>
                  <a:srgbClr val="FF0000"/>
                </a:solidFill>
                <a:latin typeface="Lucida Sans"/>
                <a:ea typeface="Lucida Sans"/>
                <a:cs typeface="Lucida Sans"/>
                <a:sym typeface="Lucida Sans"/>
              </a:rPr>
              <a:t>NO</a:t>
            </a:r>
            <a:endParaRPr sz="1867"/>
          </a:p>
        </p:txBody>
      </p:sp>
      <p:sp>
        <p:nvSpPr>
          <p:cNvPr id="530" name="Google Shape;530;p22"/>
          <p:cNvSpPr/>
          <p:nvPr/>
        </p:nvSpPr>
        <p:spPr>
          <a:xfrm>
            <a:off x="1764633" y="1872415"/>
            <a:ext cx="3925303" cy="4331368"/>
          </a:xfrm>
          <a:prstGeom prst="rect">
            <a:avLst/>
          </a:prstGeom>
          <a:noFill/>
          <a:ln w="12700" cap="flat" cmpd="sng">
            <a:solidFill>
              <a:schemeClr val="dk1"/>
            </a:solidFill>
            <a:prstDash val="dash"/>
            <a:round/>
            <a:headEnd type="none" w="sm" len="sm"/>
            <a:tailEnd type="none" w="sm" len="sm"/>
          </a:ln>
        </p:spPr>
        <p:txBody>
          <a:bodyPr spcFirstLastPara="1" wrap="square" lIns="121900" tIns="60933" rIns="121900" bIns="60933" anchor="t" anchorCtr="0">
            <a:noAutofit/>
          </a:bodyPr>
          <a:lstStyle/>
          <a:p>
            <a:pPr>
              <a:buSzPts val="853"/>
            </a:pPr>
            <a:endParaRPr sz="1137">
              <a:solidFill>
                <a:schemeClr val="dk1"/>
              </a:solidFill>
              <a:latin typeface="Lucida Sans"/>
              <a:ea typeface="Lucida Sans"/>
              <a:cs typeface="Lucida Sans"/>
              <a:sym typeface="Lucida Sans"/>
            </a:endParaRPr>
          </a:p>
        </p:txBody>
      </p:sp>
      <p:sp>
        <p:nvSpPr>
          <p:cNvPr id="531" name="Google Shape;531;p22"/>
          <p:cNvSpPr txBox="1">
            <a:spLocks noGrp="1"/>
          </p:cNvSpPr>
          <p:nvPr>
            <p:ph type="title" idx="4294967295"/>
          </p:nvPr>
        </p:nvSpPr>
        <p:spPr>
          <a:xfrm>
            <a:off x="2524699" y="240000"/>
            <a:ext cx="7889200" cy="712400"/>
          </a:xfrm>
          <a:prstGeom prst="rect">
            <a:avLst/>
          </a:prstGeom>
          <a:noFill/>
          <a:ln>
            <a:noFill/>
          </a:ln>
        </p:spPr>
        <p:txBody>
          <a:bodyPr spcFirstLastPara="1" wrap="square" lIns="0" tIns="0" rIns="0" bIns="0" anchor="t" anchorCtr="0">
            <a:noAutofit/>
          </a:bodyPr>
          <a:lstStyle/>
          <a:p>
            <a:pPr>
              <a:buClr>
                <a:srgbClr val="0070C0"/>
              </a:buClr>
              <a:buSzPts val="2500"/>
            </a:pPr>
            <a:r>
              <a:rPr lang="fr-FR" b="1">
                <a:solidFill>
                  <a:srgbClr val="0070C0"/>
                </a:solidFill>
              </a:rPr>
              <a:t>LE DOMAINE D ’APPLICATION (DA)</a:t>
            </a:r>
            <a:endParaRPr>
              <a:solidFill>
                <a:srgbClr val="0070C0"/>
              </a:solidFill>
            </a:endParaRPr>
          </a:p>
        </p:txBody>
      </p:sp>
      <p:sp>
        <p:nvSpPr>
          <p:cNvPr id="14" name="Google Shape;508;p6">
            <a:extLst>
              <a:ext uri="{FF2B5EF4-FFF2-40B4-BE49-F238E27FC236}">
                <a16:creationId xmlns:a16="http://schemas.microsoft.com/office/drawing/2014/main" id="{071566DB-7096-4EDF-B403-917E87F5418A}"/>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61</a:t>
            </a:fld>
            <a:endParaRPr lang="fr-FR" dirty="0">
              <a:solidFill>
                <a:schemeClr val="bg1">
                  <a:lumMod val="65000"/>
                </a:schemeClr>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23"/>
          <p:cNvPicPr preferRelativeResize="0"/>
          <p:nvPr/>
        </p:nvPicPr>
        <p:blipFill rotWithShape="1">
          <a:blip r:embed="rId3">
            <a:alphaModFix/>
          </a:blip>
          <a:srcRect/>
          <a:stretch/>
        </p:blipFill>
        <p:spPr>
          <a:xfrm>
            <a:off x="1629860" y="962998"/>
            <a:ext cx="4743897" cy="2745229"/>
          </a:xfrm>
          <a:prstGeom prst="rect">
            <a:avLst/>
          </a:prstGeom>
          <a:noFill/>
          <a:ln>
            <a:noFill/>
          </a:ln>
        </p:spPr>
      </p:pic>
      <p:pic>
        <p:nvPicPr>
          <p:cNvPr id="537" name="Google Shape;537;p23"/>
          <p:cNvPicPr preferRelativeResize="0"/>
          <p:nvPr/>
        </p:nvPicPr>
        <p:blipFill rotWithShape="1">
          <a:blip r:embed="rId4">
            <a:alphaModFix/>
          </a:blip>
          <a:srcRect/>
          <a:stretch/>
        </p:blipFill>
        <p:spPr>
          <a:xfrm>
            <a:off x="1563727" y="3869885"/>
            <a:ext cx="4732141" cy="2739351"/>
          </a:xfrm>
          <a:prstGeom prst="rect">
            <a:avLst/>
          </a:prstGeom>
          <a:noFill/>
          <a:ln>
            <a:noFill/>
          </a:ln>
        </p:spPr>
      </p:pic>
      <p:sp>
        <p:nvSpPr>
          <p:cNvPr id="538" name="Google Shape;538;p23"/>
          <p:cNvSpPr txBox="1"/>
          <p:nvPr/>
        </p:nvSpPr>
        <p:spPr>
          <a:xfrm>
            <a:off x="5696267" y="1559658"/>
            <a:ext cx="4865875" cy="771914"/>
          </a:xfrm>
          <a:prstGeom prst="rect">
            <a:avLst/>
          </a:prstGeom>
          <a:solidFill>
            <a:srgbClr val="E6D1C5"/>
          </a:solidFill>
          <a:ln>
            <a:noFill/>
          </a:ln>
          <a:effectLst>
            <a:outerShdw blurRad="50800" dist="38100" dir="2700000" algn="tl" rotWithShape="0">
              <a:srgbClr val="000000">
                <a:alpha val="40000"/>
              </a:srgbClr>
            </a:outerShdw>
          </a:effectLst>
        </p:spPr>
        <p:txBody>
          <a:bodyPr spcFirstLastPara="1" wrap="square" lIns="133300" tIns="99967" rIns="133300" bIns="99967" anchor="t" anchorCtr="0">
            <a:spAutoFit/>
          </a:bodyPr>
          <a:lstStyle/>
          <a:p>
            <a:pPr algn="ctr">
              <a:buSzPts val="1389"/>
            </a:pPr>
            <a:r>
              <a:rPr lang="fr-FR" sz="1852">
                <a:solidFill>
                  <a:schemeClr val="accent6"/>
                </a:solidFill>
                <a:latin typeface="Calibri"/>
                <a:ea typeface="Calibri"/>
                <a:cs typeface="Calibri"/>
                <a:sym typeface="Calibri"/>
              </a:rPr>
              <a:t>L’approximation linéaire n’est plus valable en dehors du domaine d’applicabilité</a:t>
            </a:r>
            <a:endParaRPr sz="1867"/>
          </a:p>
        </p:txBody>
      </p:sp>
      <p:sp>
        <p:nvSpPr>
          <p:cNvPr id="539" name="Google Shape;539;p23"/>
          <p:cNvSpPr txBox="1"/>
          <p:nvPr/>
        </p:nvSpPr>
        <p:spPr>
          <a:xfrm>
            <a:off x="5519914" y="3869883"/>
            <a:ext cx="5065743" cy="1341942"/>
          </a:xfrm>
          <a:prstGeom prst="rect">
            <a:avLst/>
          </a:prstGeom>
          <a:solidFill>
            <a:srgbClr val="E6D1C5"/>
          </a:solidFill>
          <a:ln>
            <a:noFill/>
          </a:ln>
          <a:effectLst>
            <a:outerShdw blurRad="50800" dist="38100" dir="2700000" algn="tl" rotWithShape="0">
              <a:srgbClr val="000000">
                <a:alpha val="40000"/>
              </a:srgbClr>
            </a:outerShdw>
          </a:effectLst>
        </p:spPr>
        <p:txBody>
          <a:bodyPr spcFirstLastPara="1" wrap="square" lIns="133300" tIns="99967" rIns="133300" bIns="99967" anchor="t" anchorCtr="0">
            <a:spAutoFit/>
          </a:bodyPr>
          <a:lstStyle/>
          <a:p>
            <a:pPr>
              <a:buSzPts val="1389"/>
            </a:pPr>
            <a:r>
              <a:rPr lang="fr-FR" sz="1852">
                <a:solidFill>
                  <a:schemeClr val="accent6"/>
                </a:solidFill>
                <a:latin typeface="Calibri"/>
                <a:ea typeface="Calibri"/>
                <a:cs typeface="Calibri"/>
                <a:sym typeface="Calibri"/>
              </a:rPr>
              <a:t>Au-delà du domaine d’applicabilité :</a:t>
            </a:r>
            <a:endParaRPr sz="1867"/>
          </a:p>
          <a:p>
            <a:pPr marL="645184" indent="-317448">
              <a:buClr>
                <a:schemeClr val="accent6"/>
              </a:buClr>
              <a:buSzPts val="1389"/>
              <a:buFont typeface="Calibri"/>
              <a:buChar char="-"/>
            </a:pPr>
            <a:r>
              <a:rPr lang="fr-FR" sz="1852">
                <a:solidFill>
                  <a:schemeClr val="accent6"/>
                </a:solidFill>
                <a:latin typeface="Calibri"/>
                <a:ea typeface="Calibri"/>
                <a:cs typeface="Calibri"/>
                <a:sym typeface="Calibri"/>
              </a:rPr>
              <a:t>la tendance structurale n’est plus valable</a:t>
            </a:r>
            <a:endParaRPr sz="1867"/>
          </a:p>
          <a:p>
            <a:pPr marL="645184" indent="-317448">
              <a:buClr>
                <a:schemeClr val="accent6"/>
              </a:buClr>
              <a:buSzPts val="1389"/>
              <a:buFont typeface="Calibri"/>
              <a:buChar char="-"/>
            </a:pPr>
            <a:r>
              <a:rPr lang="fr-FR" sz="1852">
                <a:solidFill>
                  <a:schemeClr val="accent6"/>
                </a:solidFill>
                <a:latin typeface="Calibri"/>
                <a:ea typeface="Calibri"/>
                <a:cs typeface="Calibri"/>
                <a:sym typeface="Calibri"/>
              </a:rPr>
              <a:t>d’autres effets structuraux interviennent </a:t>
            </a:r>
            <a:endParaRPr sz="1867"/>
          </a:p>
          <a:p>
            <a:pPr marL="664290" indent="-664290">
              <a:buSzPts val="1389"/>
            </a:pPr>
            <a:r>
              <a:rPr lang="fr-FR" sz="1852">
                <a:solidFill>
                  <a:schemeClr val="accent6"/>
                </a:solidFill>
                <a:latin typeface="Calibri"/>
                <a:ea typeface="Calibri"/>
                <a:cs typeface="Calibri"/>
                <a:sym typeface="Calibri"/>
              </a:rPr>
              <a:t>ou - 	l’incertitude expérimentale est plus grande</a:t>
            </a:r>
            <a:endParaRPr sz="1867"/>
          </a:p>
        </p:txBody>
      </p:sp>
      <p:sp>
        <p:nvSpPr>
          <p:cNvPr id="540" name="Google Shape;540;p23"/>
          <p:cNvSpPr txBox="1"/>
          <p:nvPr/>
        </p:nvSpPr>
        <p:spPr>
          <a:xfrm>
            <a:off x="2508087" y="203259"/>
            <a:ext cx="7176000" cy="520400"/>
          </a:xfrm>
          <a:prstGeom prst="rect">
            <a:avLst/>
          </a:prstGeom>
          <a:noFill/>
          <a:ln>
            <a:noFill/>
          </a:ln>
        </p:spPr>
        <p:txBody>
          <a:bodyPr spcFirstLastPara="1" wrap="square" lIns="88500" tIns="43467" rIns="88500" bIns="43467" anchor="ctr" anchorCtr="0">
            <a:noAutofit/>
          </a:bodyPr>
          <a:lstStyle/>
          <a:p>
            <a:pPr>
              <a:buSzPts val="1769"/>
            </a:pPr>
            <a:r>
              <a:rPr lang="fr-FR" sz="2359">
                <a:solidFill>
                  <a:srgbClr val="0070C0"/>
                </a:solidFill>
              </a:rPr>
              <a:t>Exemples de sortie du Domaine d’Application</a:t>
            </a:r>
            <a:endParaRPr sz="1867">
              <a:solidFill>
                <a:srgbClr val="0070C0"/>
              </a:solidFill>
            </a:endParaRPr>
          </a:p>
        </p:txBody>
      </p:sp>
      <p:sp>
        <p:nvSpPr>
          <p:cNvPr id="7" name="Google Shape;508;p6">
            <a:extLst>
              <a:ext uri="{FF2B5EF4-FFF2-40B4-BE49-F238E27FC236}">
                <a16:creationId xmlns:a16="http://schemas.microsoft.com/office/drawing/2014/main" id="{F9A587F0-4334-4863-AFD0-D342D03F0677}"/>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62</a:t>
            </a:fld>
            <a:endParaRPr lang="fr-FR"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grpSp>
        <p:nvGrpSpPr>
          <p:cNvPr id="545" name="Google Shape;545;p24"/>
          <p:cNvGrpSpPr/>
          <p:nvPr/>
        </p:nvGrpSpPr>
        <p:grpSpPr>
          <a:xfrm>
            <a:off x="327753" y="1668046"/>
            <a:ext cx="4750820" cy="3521811"/>
            <a:chOff x="1762184" y="1891308"/>
            <a:chExt cx="5132750" cy="3804527"/>
          </a:xfrm>
        </p:grpSpPr>
        <p:cxnSp>
          <p:nvCxnSpPr>
            <p:cNvPr id="546" name="Google Shape;546;p24"/>
            <p:cNvCxnSpPr/>
            <p:nvPr/>
          </p:nvCxnSpPr>
          <p:spPr>
            <a:xfrm rot="10800000">
              <a:off x="2214414" y="1891308"/>
              <a:ext cx="0" cy="3384376"/>
            </a:xfrm>
            <a:prstGeom prst="straightConnector1">
              <a:avLst/>
            </a:prstGeom>
            <a:noFill/>
            <a:ln w="19050" cap="flat" cmpd="sng">
              <a:solidFill>
                <a:schemeClr val="dk1"/>
              </a:solidFill>
              <a:prstDash val="solid"/>
              <a:round/>
              <a:headEnd type="none" w="sm" len="sm"/>
              <a:tailEnd type="stealth" w="med" len="med"/>
            </a:ln>
          </p:spPr>
        </p:cxnSp>
        <p:cxnSp>
          <p:nvCxnSpPr>
            <p:cNvPr id="547" name="Google Shape;547;p24"/>
            <p:cNvCxnSpPr/>
            <p:nvPr/>
          </p:nvCxnSpPr>
          <p:spPr>
            <a:xfrm>
              <a:off x="2214414" y="5275684"/>
              <a:ext cx="4680520" cy="0"/>
            </a:xfrm>
            <a:prstGeom prst="straightConnector1">
              <a:avLst/>
            </a:prstGeom>
            <a:noFill/>
            <a:ln w="19050" cap="flat" cmpd="sng">
              <a:solidFill>
                <a:schemeClr val="dk1"/>
              </a:solidFill>
              <a:prstDash val="solid"/>
              <a:round/>
              <a:headEnd type="none" w="sm" len="sm"/>
              <a:tailEnd type="stealth" w="med" len="med"/>
            </a:ln>
          </p:spPr>
        </p:cxnSp>
        <p:sp>
          <p:nvSpPr>
            <p:cNvPr id="548" name="Google Shape;548;p24"/>
            <p:cNvSpPr/>
            <p:nvPr/>
          </p:nvSpPr>
          <p:spPr>
            <a:xfrm>
              <a:off x="6068566" y="3833813"/>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49" name="Google Shape;549;p24"/>
            <p:cNvSpPr/>
            <p:nvPr/>
          </p:nvSpPr>
          <p:spPr>
            <a:xfrm>
              <a:off x="4230638" y="3547492"/>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0" name="Google Shape;550;p24"/>
            <p:cNvSpPr/>
            <p:nvPr/>
          </p:nvSpPr>
          <p:spPr>
            <a:xfrm>
              <a:off x="4302646" y="4123556"/>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1" name="Google Shape;551;p24"/>
            <p:cNvSpPr/>
            <p:nvPr/>
          </p:nvSpPr>
          <p:spPr>
            <a:xfrm>
              <a:off x="4662686" y="3187452"/>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2" name="Google Shape;552;p24"/>
            <p:cNvSpPr/>
            <p:nvPr/>
          </p:nvSpPr>
          <p:spPr>
            <a:xfrm>
              <a:off x="4950718" y="3979540"/>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3" name="Google Shape;553;p24"/>
            <p:cNvSpPr/>
            <p:nvPr/>
          </p:nvSpPr>
          <p:spPr>
            <a:xfrm>
              <a:off x="5094734" y="4253638"/>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4" name="Google Shape;554;p24"/>
            <p:cNvSpPr/>
            <p:nvPr/>
          </p:nvSpPr>
          <p:spPr>
            <a:xfrm>
              <a:off x="4878710" y="3547492"/>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5" name="Google Shape;555;p24"/>
            <p:cNvSpPr/>
            <p:nvPr/>
          </p:nvSpPr>
          <p:spPr>
            <a:xfrm>
              <a:off x="4950718" y="3729236"/>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6" name="Google Shape;556;p24"/>
            <p:cNvSpPr/>
            <p:nvPr/>
          </p:nvSpPr>
          <p:spPr>
            <a:xfrm>
              <a:off x="5454774" y="3259460"/>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7" name="Google Shape;557;p24"/>
            <p:cNvSpPr/>
            <p:nvPr/>
          </p:nvSpPr>
          <p:spPr>
            <a:xfrm>
              <a:off x="4158630" y="2755404"/>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8" name="Google Shape;558;p24"/>
            <p:cNvSpPr/>
            <p:nvPr/>
          </p:nvSpPr>
          <p:spPr>
            <a:xfrm>
              <a:off x="4158630" y="3835524"/>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59" name="Google Shape;559;p24"/>
            <p:cNvSpPr/>
            <p:nvPr/>
          </p:nvSpPr>
          <p:spPr>
            <a:xfrm>
              <a:off x="4590678" y="4123556"/>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60" name="Google Shape;560;p24"/>
            <p:cNvSpPr/>
            <p:nvPr/>
          </p:nvSpPr>
          <p:spPr>
            <a:xfrm>
              <a:off x="3582566" y="2937148"/>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61" name="Google Shape;561;p24"/>
            <p:cNvSpPr/>
            <p:nvPr/>
          </p:nvSpPr>
          <p:spPr>
            <a:xfrm>
              <a:off x="3006502" y="4051548"/>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62" name="Google Shape;562;p24"/>
            <p:cNvSpPr/>
            <p:nvPr/>
          </p:nvSpPr>
          <p:spPr>
            <a:xfrm>
              <a:off x="6390878" y="4267572"/>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63" name="Google Shape;563;p24"/>
            <p:cNvSpPr/>
            <p:nvPr/>
          </p:nvSpPr>
          <p:spPr>
            <a:xfrm>
              <a:off x="4518670" y="3691508"/>
              <a:ext cx="106288" cy="106288"/>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64" name="Google Shape;564;p24"/>
            <p:cNvSpPr txBox="1"/>
            <p:nvPr/>
          </p:nvSpPr>
          <p:spPr>
            <a:xfrm>
              <a:off x="3727365" y="5347478"/>
              <a:ext cx="1409052" cy="348357"/>
            </a:xfrm>
            <a:prstGeom prst="rect">
              <a:avLst/>
            </a:prstGeom>
            <a:noFill/>
            <a:ln>
              <a:noFill/>
            </a:ln>
          </p:spPr>
          <p:txBody>
            <a:bodyPr spcFirstLastPara="1" wrap="square" lIns="121900" tIns="60933" rIns="121900" bIns="60933" anchor="t" anchorCtr="0">
              <a:spAutoFit/>
            </a:bodyPr>
            <a:lstStyle/>
            <a:p>
              <a:pPr>
                <a:buSzPts val="972"/>
              </a:pPr>
              <a:r>
                <a:rPr lang="fr-FR" sz="1296" b="1">
                  <a:solidFill>
                    <a:schemeClr val="dk1"/>
                  </a:solidFill>
                </a:rPr>
                <a:t>Descripteur 1</a:t>
              </a:r>
              <a:endParaRPr sz="1867"/>
            </a:p>
          </p:txBody>
        </p:sp>
        <p:sp>
          <p:nvSpPr>
            <p:cNvPr id="565" name="Google Shape;565;p24"/>
            <p:cNvSpPr txBox="1"/>
            <p:nvPr/>
          </p:nvSpPr>
          <p:spPr>
            <a:xfrm rot="16200000">
              <a:off x="1231931" y="3338032"/>
              <a:ext cx="1408900" cy="348394"/>
            </a:xfrm>
            <a:prstGeom prst="rect">
              <a:avLst/>
            </a:prstGeom>
            <a:noFill/>
            <a:ln>
              <a:noFill/>
            </a:ln>
          </p:spPr>
          <p:txBody>
            <a:bodyPr spcFirstLastPara="1" wrap="square" lIns="121900" tIns="60933" rIns="121900" bIns="60933" anchor="t" anchorCtr="0">
              <a:spAutoFit/>
            </a:bodyPr>
            <a:lstStyle/>
            <a:p>
              <a:pPr>
                <a:buSzPts val="972"/>
              </a:pPr>
              <a:r>
                <a:rPr lang="fr-FR" sz="1296" b="1">
                  <a:solidFill>
                    <a:schemeClr val="dk1"/>
                  </a:solidFill>
                </a:rPr>
                <a:t>Descripteur 2</a:t>
              </a:r>
              <a:endParaRPr sz="1867"/>
            </a:p>
          </p:txBody>
        </p:sp>
        <p:cxnSp>
          <p:nvCxnSpPr>
            <p:cNvPr id="566" name="Google Shape;566;p24"/>
            <p:cNvCxnSpPr/>
            <p:nvPr/>
          </p:nvCxnSpPr>
          <p:spPr>
            <a:xfrm rot="10800000">
              <a:off x="3006502" y="1891308"/>
              <a:ext cx="0" cy="3600400"/>
            </a:xfrm>
            <a:prstGeom prst="straightConnector1">
              <a:avLst/>
            </a:prstGeom>
            <a:noFill/>
            <a:ln w="15875" cap="flat" cmpd="sng">
              <a:solidFill>
                <a:schemeClr val="dk1"/>
              </a:solidFill>
              <a:prstDash val="dash"/>
              <a:round/>
              <a:headEnd type="none" w="sm" len="sm"/>
              <a:tailEnd type="none" w="sm" len="sm"/>
            </a:ln>
          </p:spPr>
        </p:cxnSp>
        <p:cxnSp>
          <p:nvCxnSpPr>
            <p:cNvPr id="567" name="Google Shape;567;p24"/>
            <p:cNvCxnSpPr/>
            <p:nvPr/>
          </p:nvCxnSpPr>
          <p:spPr>
            <a:xfrm rot="10800000">
              <a:off x="6516000" y="1891308"/>
              <a:ext cx="0" cy="3600400"/>
            </a:xfrm>
            <a:prstGeom prst="straightConnector1">
              <a:avLst/>
            </a:prstGeom>
            <a:noFill/>
            <a:ln w="15875" cap="flat" cmpd="sng">
              <a:solidFill>
                <a:schemeClr val="dk1"/>
              </a:solidFill>
              <a:prstDash val="dash"/>
              <a:round/>
              <a:headEnd type="none" w="sm" len="sm"/>
              <a:tailEnd type="none" w="sm" len="sm"/>
            </a:ln>
          </p:spPr>
        </p:cxnSp>
        <p:cxnSp>
          <p:nvCxnSpPr>
            <p:cNvPr id="568" name="Google Shape;568;p24"/>
            <p:cNvCxnSpPr/>
            <p:nvPr/>
          </p:nvCxnSpPr>
          <p:spPr>
            <a:xfrm>
              <a:off x="2790478" y="2755404"/>
              <a:ext cx="4032448" cy="0"/>
            </a:xfrm>
            <a:prstGeom prst="straightConnector1">
              <a:avLst/>
            </a:prstGeom>
            <a:noFill/>
            <a:ln w="15875" cap="flat" cmpd="sng">
              <a:solidFill>
                <a:schemeClr val="dk1"/>
              </a:solidFill>
              <a:prstDash val="dash"/>
              <a:round/>
              <a:headEnd type="none" w="sm" len="sm"/>
              <a:tailEnd type="none" w="sm" len="sm"/>
            </a:ln>
          </p:spPr>
        </p:cxnSp>
        <p:cxnSp>
          <p:nvCxnSpPr>
            <p:cNvPr id="569" name="Google Shape;569;p24"/>
            <p:cNvCxnSpPr/>
            <p:nvPr/>
          </p:nvCxnSpPr>
          <p:spPr>
            <a:xfrm rot="10800000" flipH="1">
              <a:off x="2790478" y="4359926"/>
              <a:ext cx="4104456" cy="19596"/>
            </a:xfrm>
            <a:prstGeom prst="straightConnector1">
              <a:avLst/>
            </a:prstGeom>
            <a:noFill/>
            <a:ln w="15875" cap="flat" cmpd="sng">
              <a:solidFill>
                <a:schemeClr val="dk1"/>
              </a:solidFill>
              <a:prstDash val="dash"/>
              <a:round/>
              <a:headEnd type="none" w="sm" len="sm"/>
              <a:tailEnd type="none" w="sm" len="sm"/>
            </a:ln>
          </p:spPr>
        </p:cxnSp>
      </p:grpSp>
      <p:sp>
        <p:nvSpPr>
          <p:cNvPr id="570" name="Google Shape;570;p24"/>
          <p:cNvSpPr/>
          <p:nvPr/>
        </p:nvSpPr>
        <p:spPr>
          <a:xfrm>
            <a:off x="2212837" y="3819553"/>
            <a:ext cx="98464" cy="98464"/>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71" name="Google Shape;571;p24"/>
          <p:cNvSpPr/>
          <p:nvPr/>
        </p:nvSpPr>
        <p:spPr>
          <a:xfrm>
            <a:off x="1879236" y="3635851"/>
            <a:ext cx="98464" cy="98464"/>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72" name="Google Shape;572;p24"/>
          <p:cNvSpPr/>
          <p:nvPr/>
        </p:nvSpPr>
        <p:spPr>
          <a:xfrm>
            <a:off x="1613236" y="3103853"/>
            <a:ext cx="98464" cy="98464"/>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73" name="Google Shape;573;p24"/>
          <p:cNvSpPr/>
          <p:nvPr/>
        </p:nvSpPr>
        <p:spPr>
          <a:xfrm>
            <a:off x="1561801" y="2535116"/>
            <a:ext cx="98464" cy="98464"/>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74" name="Google Shape;574;p24"/>
          <p:cNvSpPr/>
          <p:nvPr/>
        </p:nvSpPr>
        <p:spPr>
          <a:xfrm>
            <a:off x="3447308" y="2588021"/>
            <a:ext cx="98464" cy="98464"/>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sp>
        <p:nvSpPr>
          <p:cNvPr id="575" name="Google Shape;575;p24"/>
          <p:cNvSpPr/>
          <p:nvPr/>
        </p:nvSpPr>
        <p:spPr>
          <a:xfrm>
            <a:off x="4145373" y="3769587"/>
            <a:ext cx="98464" cy="98464"/>
          </a:xfrm>
          <a:prstGeom prst="flowChartConnector">
            <a:avLst/>
          </a:prstGeom>
          <a:solidFill>
            <a:schemeClr val="dk1"/>
          </a:solidFill>
          <a:ln w="1270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pPr>
              <a:buSzPts val="833"/>
            </a:pPr>
            <a:endParaRPr sz="1111">
              <a:solidFill>
                <a:schemeClr val="dk1"/>
              </a:solidFill>
            </a:endParaRPr>
          </a:p>
        </p:txBody>
      </p:sp>
      <p:grpSp>
        <p:nvGrpSpPr>
          <p:cNvPr id="576" name="Google Shape;576;p24"/>
          <p:cNvGrpSpPr/>
          <p:nvPr/>
        </p:nvGrpSpPr>
        <p:grpSpPr>
          <a:xfrm>
            <a:off x="2212715" y="1535782"/>
            <a:ext cx="2200035" cy="2066349"/>
            <a:chOff x="3798458" y="1747292"/>
            <a:chExt cx="2376298" cy="2232334"/>
          </a:xfrm>
        </p:grpSpPr>
        <p:cxnSp>
          <p:nvCxnSpPr>
            <p:cNvPr id="577" name="Google Shape;577;p24"/>
            <p:cNvCxnSpPr>
              <a:stCxn id="578" idx="2"/>
            </p:cNvCxnSpPr>
            <p:nvPr/>
          </p:nvCxnSpPr>
          <p:spPr>
            <a:xfrm flipH="1">
              <a:off x="3798458" y="2126421"/>
              <a:ext cx="1028698" cy="1493205"/>
            </a:xfrm>
            <a:prstGeom prst="straightConnector1">
              <a:avLst/>
            </a:prstGeom>
            <a:noFill/>
            <a:ln w="22225" cap="flat" cmpd="sng">
              <a:solidFill>
                <a:srgbClr val="FF0000"/>
              </a:solidFill>
              <a:prstDash val="solid"/>
              <a:round/>
              <a:headEnd type="none" w="sm" len="sm"/>
              <a:tailEnd type="stealth" w="med" len="med"/>
            </a:ln>
          </p:spPr>
        </p:cxnSp>
        <p:cxnSp>
          <p:nvCxnSpPr>
            <p:cNvPr id="579" name="Google Shape;579;p24"/>
            <p:cNvCxnSpPr>
              <a:stCxn id="578" idx="2"/>
            </p:cNvCxnSpPr>
            <p:nvPr/>
          </p:nvCxnSpPr>
          <p:spPr>
            <a:xfrm>
              <a:off x="4827156" y="2126421"/>
              <a:ext cx="699600" cy="1853205"/>
            </a:xfrm>
            <a:prstGeom prst="straightConnector1">
              <a:avLst/>
            </a:prstGeom>
            <a:noFill/>
            <a:ln w="22225" cap="flat" cmpd="sng">
              <a:solidFill>
                <a:srgbClr val="FF0000"/>
              </a:solidFill>
              <a:prstDash val="solid"/>
              <a:round/>
              <a:headEnd type="none" w="sm" len="sm"/>
              <a:tailEnd type="stealth" w="med" len="med"/>
            </a:ln>
          </p:spPr>
        </p:cxnSp>
        <p:cxnSp>
          <p:nvCxnSpPr>
            <p:cNvPr id="580" name="Google Shape;580;p24"/>
            <p:cNvCxnSpPr>
              <a:stCxn id="578" idx="2"/>
            </p:cNvCxnSpPr>
            <p:nvPr/>
          </p:nvCxnSpPr>
          <p:spPr>
            <a:xfrm>
              <a:off x="4827156" y="2126421"/>
              <a:ext cx="1347600" cy="1132905"/>
            </a:xfrm>
            <a:prstGeom prst="straightConnector1">
              <a:avLst/>
            </a:prstGeom>
            <a:noFill/>
            <a:ln w="22225" cap="flat" cmpd="sng">
              <a:solidFill>
                <a:srgbClr val="FF0000"/>
              </a:solidFill>
              <a:prstDash val="solid"/>
              <a:round/>
              <a:headEnd type="none" w="sm" len="sm"/>
              <a:tailEnd type="stealth" w="med" len="med"/>
            </a:ln>
          </p:spPr>
        </p:cxnSp>
        <p:sp>
          <p:nvSpPr>
            <p:cNvPr id="578" name="Google Shape;578;p24"/>
            <p:cNvSpPr txBox="1"/>
            <p:nvPr/>
          </p:nvSpPr>
          <p:spPr>
            <a:xfrm>
              <a:off x="3870020" y="1747292"/>
              <a:ext cx="1914272" cy="379129"/>
            </a:xfrm>
            <a:prstGeom prst="rect">
              <a:avLst/>
            </a:prstGeom>
            <a:noFill/>
            <a:ln>
              <a:noFill/>
            </a:ln>
          </p:spPr>
          <p:txBody>
            <a:bodyPr spcFirstLastPara="1" wrap="square" lIns="121900" tIns="60933" rIns="121900" bIns="60933" anchor="t" anchorCtr="0">
              <a:spAutoFit/>
            </a:bodyPr>
            <a:lstStyle/>
            <a:p>
              <a:pPr>
                <a:buSzPts val="1111"/>
              </a:pPr>
              <a:r>
                <a:rPr lang="fr-FR" sz="1481" b="1">
                  <a:solidFill>
                    <a:srgbClr val="FF0000"/>
                  </a:solidFill>
                </a:rPr>
                <a:t>ESPACES VIDES</a:t>
              </a:r>
              <a:endParaRPr sz="1867"/>
            </a:p>
          </p:txBody>
        </p:sp>
      </p:grpSp>
      <p:grpSp>
        <p:nvGrpSpPr>
          <p:cNvPr id="581" name="Google Shape;581;p24"/>
          <p:cNvGrpSpPr/>
          <p:nvPr/>
        </p:nvGrpSpPr>
        <p:grpSpPr>
          <a:xfrm>
            <a:off x="1345769" y="2220619"/>
            <a:ext cx="3532940" cy="1866403"/>
            <a:chOff x="2862486" y="2539380"/>
            <a:chExt cx="3816424" cy="2016224"/>
          </a:xfrm>
        </p:grpSpPr>
        <p:cxnSp>
          <p:nvCxnSpPr>
            <p:cNvPr id="582" name="Google Shape;582;p24"/>
            <p:cNvCxnSpPr/>
            <p:nvPr/>
          </p:nvCxnSpPr>
          <p:spPr>
            <a:xfrm rot="10800000" flipH="1">
              <a:off x="2862486" y="2539380"/>
              <a:ext cx="288032" cy="1728192"/>
            </a:xfrm>
            <a:prstGeom prst="straightConnector1">
              <a:avLst/>
            </a:prstGeom>
            <a:noFill/>
            <a:ln w="12700" cap="flat" cmpd="sng">
              <a:solidFill>
                <a:srgbClr val="FF0000"/>
              </a:solidFill>
              <a:prstDash val="dot"/>
              <a:round/>
              <a:headEnd type="none" w="sm" len="sm"/>
              <a:tailEnd type="none" w="sm" len="sm"/>
            </a:ln>
          </p:spPr>
        </p:cxnSp>
        <p:cxnSp>
          <p:nvCxnSpPr>
            <p:cNvPr id="583" name="Google Shape;583;p24"/>
            <p:cNvCxnSpPr/>
            <p:nvPr/>
          </p:nvCxnSpPr>
          <p:spPr>
            <a:xfrm>
              <a:off x="3150518" y="2539380"/>
              <a:ext cx="2304256" cy="432048"/>
            </a:xfrm>
            <a:prstGeom prst="straightConnector1">
              <a:avLst/>
            </a:prstGeom>
            <a:noFill/>
            <a:ln w="12700" cap="flat" cmpd="sng">
              <a:solidFill>
                <a:srgbClr val="FF0000"/>
              </a:solidFill>
              <a:prstDash val="dot"/>
              <a:round/>
              <a:headEnd type="none" w="sm" len="sm"/>
              <a:tailEnd type="none" w="sm" len="sm"/>
            </a:ln>
          </p:spPr>
        </p:cxnSp>
        <p:cxnSp>
          <p:nvCxnSpPr>
            <p:cNvPr id="584" name="Google Shape;584;p24"/>
            <p:cNvCxnSpPr/>
            <p:nvPr/>
          </p:nvCxnSpPr>
          <p:spPr>
            <a:xfrm>
              <a:off x="2862486" y="4267572"/>
              <a:ext cx="3816424" cy="288032"/>
            </a:xfrm>
            <a:prstGeom prst="straightConnector1">
              <a:avLst/>
            </a:prstGeom>
            <a:noFill/>
            <a:ln w="12700" cap="flat" cmpd="sng">
              <a:solidFill>
                <a:srgbClr val="FF0000"/>
              </a:solidFill>
              <a:prstDash val="dot"/>
              <a:round/>
              <a:headEnd type="none" w="sm" len="sm"/>
              <a:tailEnd type="none" w="sm" len="sm"/>
            </a:ln>
          </p:spPr>
        </p:cxnSp>
        <p:cxnSp>
          <p:nvCxnSpPr>
            <p:cNvPr id="585" name="Google Shape;585;p24"/>
            <p:cNvCxnSpPr/>
            <p:nvPr/>
          </p:nvCxnSpPr>
          <p:spPr>
            <a:xfrm>
              <a:off x="5454774" y="2971428"/>
              <a:ext cx="1224136" cy="1584176"/>
            </a:xfrm>
            <a:prstGeom prst="straightConnector1">
              <a:avLst/>
            </a:prstGeom>
            <a:noFill/>
            <a:ln w="12700" cap="flat" cmpd="sng">
              <a:solidFill>
                <a:srgbClr val="FF0000"/>
              </a:solidFill>
              <a:prstDash val="dot"/>
              <a:round/>
              <a:headEnd type="none" w="sm" len="sm"/>
              <a:tailEnd type="none" w="sm" len="sm"/>
            </a:ln>
          </p:spPr>
        </p:cxnSp>
      </p:grpSp>
      <p:sp>
        <p:nvSpPr>
          <p:cNvPr id="586" name="Google Shape;586;p24"/>
          <p:cNvSpPr txBox="1"/>
          <p:nvPr/>
        </p:nvSpPr>
        <p:spPr>
          <a:xfrm>
            <a:off x="5345086" y="805797"/>
            <a:ext cx="6392604" cy="4124151"/>
          </a:xfrm>
          <a:prstGeom prst="rect">
            <a:avLst/>
          </a:prstGeom>
          <a:noFill/>
          <a:ln>
            <a:noFill/>
          </a:ln>
        </p:spPr>
        <p:txBody>
          <a:bodyPr spcFirstLastPara="1" wrap="square" lIns="121900" tIns="60933" rIns="121900" bIns="60933" anchor="t" anchorCtr="0">
            <a:spAutoFit/>
          </a:bodyPr>
          <a:lstStyle/>
          <a:p>
            <a:pPr marL="264540" indent="-264540">
              <a:buClr>
                <a:srgbClr val="003087"/>
              </a:buClr>
              <a:buSzPts val="1800"/>
              <a:buFont typeface="Arial"/>
              <a:buChar char="•"/>
            </a:pPr>
            <a:r>
              <a:rPr lang="fr-FR" sz="2000" dirty="0">
                <a:solidFill>
                  <a:srgbClr val="003087"/>
                </a:solidFill>
              </a:rPr>
              <a:t>Les plages de valeurs admises sont définies par les valeurs extrêmes des descripteurs qui caractérisent le jeu d’apprentissage (ou calibration) qui a permis la dérivation du modèle QSAR</a:t>
            </a:r>
            <a:endParaRPr sz="1800" dirty="0"/>
          </a:p>
          <a:p>
            <a:pPr marL="264540" indent="-112141">
              <a:buClr>
                <a:schemeClr val="dk1"/>
              </a:buClr>
              <a:buSzPts val="1800"/>
            </a:pPr>
            <a:endParaRPr sz="2000" dirty="0">
              <a:solidFill>
                <a:srgbClr val="003087"/>
              </a:solidFill>
            </a:endParaRPr>
          </a:p>
          <a:p>
            <a:pPr marL="264540" indent="-264540">
              <a:buClr>
                <a:srgbClr val="003087"/>
              </a:buClr>
              <a:buSzPts val="1800"/>
              <a:buFont typeface="Arial"/>
              <a:buChar char="•"/>
            </a:pPr>
            <a:r>
              <a:rPr lang="fr-FR" sz="2000" dirty="0">
                <a:solidFill>
                  <a:srgbClr val="003087"/>
                </a:solidFill>
              </a:rPr>
              <a:t>Les prédictions ne sont pas valides à l’extérieur du périmètre défini par ces plages de valeurs</a:t>
            </a:r>
            <a:endParaRPr sz="1800" dirty="0"/>
          </a:p>
          <a:p>
            <a:pPr marL="264540" indent="-112141">
              <a:buClr>
                <a:schemeClr val="dk1"/>
              </a:buClr>
              <a:buSzPts val="1800"/>
            </a:pPr>
            <a:endParaRPr sz="2000" dirty="0">
              <a:solidFill>
                <a:srgbClr val="003087"/>
              </a:solidFill>
            </a:endParaRPr>
          </a:p>
          <a:p>
            <a:pPr marL="264540" indent="-264540">
              <a:buClr>
                <a:srgbClr val="003087"/>
              </a:buClr>
              <a:buSzPts val="1800"/>
              <a:buFont typeface="Arial"/>
              <a:buChar char="•"/>
            </a:pPr>
            <a:r>
              <a:rPr lang="fr-FR" sz="2000" dirty="0">
                <a:solidFill>
                  <a:srgbClr val="003087"/>
                </a:solidFill>
              </a:rPr>
              <a:t>Exemple : si le jeu d’apprentissage est caractérisé par la présence de substances dont le Log </a:t>
            </a:r>
            <a:r>
              <a:rPr lang="fr-FR" sz="2000" dirty="0" err="1">
                <a:solidFill>
                  <a:srgbClr val="003087"/>
                </a:solidFill>
              </a:rPr>
              <a:t>K</a:t>
            </a:r>
            <a:r>
              <a:rPr lang="fr-FR" sz="2000" baseline="-25000" dirty="0" err="1">
                <a:solidFill>
                  <a:srgbClr val="003087"/>
                </a:solidFill>
              </a:rPr>
              <a:t>ow</a:t>
            </a:r>
            <a:r>
              <a:rPr lang="fr-FR" sz="2000" dirty="0">
                <a:solidFill>
                  <a:srgbClr val="003087"/>
                </a:solidFill>
              </a:rPr>
              <a:t> est compris entre 0 et 3 il faudra éviter de prédire la toxicité d’une substance caractérisée par un Log </a:t>
            </a:r>
            <a:r>
              <a:rPr lang="fr-FR" sz="2000" dirty="0" err="1">
                <a:solidFill>
                  <a:srgbClr val="003087"/>
                </a:solidFill>
              </a:rPr>
              <a:t>K</a:t>
            </a:r>
            <a:r>
              <a:rPr lang="fr-FR" sz="2000" baseline="-25000" dirty="0" err="1">
                <a:solidFill>
                  <a:srgbClr val="003087"/>
                </a:solidFill>
              </a:rPr>
              <a:t>ow</a:t>
            </a:r>
            <a:r>
              <a:rPr lang="fr-FR" sz="2000" dirty="0">
                <a:solidFill>
                  <a:srgbClr val="003087"/>
                </a:solidFill>
              </a:rPr>
              <a:t> = 4</a:t>
            </a:r>
            <a:endParaRPr sz="1800" dirty="0"/>
          </a:p>
        </p:txBody>
      </p:sp>
      <p:sp>
        <p:nvSpPr>
          <p:cNvPr id="44" name="Google Shape;508;p6">
            <a:extLst>
              <a:ext uri="{FF2B5EF4-FFF2-40B4-BE49-F238E27FC236}">
                <a16:creationId xmlns:a16="http://schemas.microsoft.com/office/drawing/2014/main" id="{81931F2E-D8FC-4FF3-ACCC-C23CE9EEBD95}"/>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63</a:t>
            </a:fld>
            <a:endParaRPr lang="fr-FR"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6"/>
                                        </p:tgtEl>
                                        <p:attrNameLst>
                                          <p:attrName>style.visibility</p:attrName>
                                        </p:attrNameLst>
                                      </p:cBhvr>
                                      <p:to>
                                        <p:strVal val="visible"/>
                                      </p:to>
                                    </p:set>
                                    <p:animEffect transition="in" filter="fade">
                                      <p:cBhvr>
                                        <p:cTn id="7" dur="2000"/>
                                        <p:tgtEl>
                                          <p:spTgt spid="5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1"/>
                                        </p:tgtEl>
                                        <p:attrNameLst>
                                          <p:attrName>style.visibility</p:attrName>
                                        </p:attrNameLst>
                                      </p:cBhvr>
                                      <p:to>
                                        <p:strVal val="visible"/>
                                      </p:to>
                                    </p:set>
                                    <p:animEffect transition="in" filter="fade">
                                      <p:cBhvr>
                                        <p:cTn id="12" dur="2000"/>
                                        <p:tgtEl>
                                          <p:spTgt spid="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25"/>
          <p:cNvSpPr txBox="1">
            <a:spLocks noGrp="1"/>
          </p:cNvSpPr>
          <p:nvPr>
            <p:ph type="title" idx="4294967295"/>
          </p:nvPr>
        </p:nvSpPr>
        <p:spPr>
          <a:xfrm>
            <a:off x="479999" y="1200000"/>
            <a:ext cx="11232000" cy="960000"/>
          </a:xfrm>
          <a:prstGeom prst="rect">
            <a:avLst/>
          </a:prstGeom>
          <a:noFill/>
          <a:ln>
            <a:noFill/>
          </a:ln>
        </p:spPr>
        <p:txBody>
          <a:bodyPr spcFirstLastPara="1" wrap="square" lIns="0" tIns="0" rIns="0" bIns="0" anchor="t" anchorCtr="0">
            <a:noAutofit/>
          </a:bodyPr>
          <a:lstStyle/>
          <a:p>
            <a:pPr>
              <a:buSzPts val="2500"/>
            </a:pPr>
            <a:r>
              <a:rPr lang="fr-FR"/>
              <a:t>Définition du DA</a:t>
            </a:r>
            <a:endParaRPr/>
          </a:p>
        </p:txBody>
      </p:sp>
      <p:sp>
        <p:nvSpPr>
          <p:cNvPr id="592" name="Google Shape;592;p25"/>
          <p:cNvSpPr txBox="1">
            <a:spLocks noGrp="1"/>
          </p:cNvSpPr>
          <p:nvPr>
            <p:ph type="body" idx="1"/>
          </p:nvPr>
        </p:nvSpPr>
        <p:spPr>
          <a:xfrm>
            <a:off x="1007534" y="2350949"/>
            <a:ext cx="9700460" cy="3307051"/>
          </a:xfrm>
          <a:prstGeom prst="rect">
            <a:avLst/>
          </a:prstGeom>
          <a:noFill/>
          <a:ln>
            <a:noFill/>
          </a:ln>
        </p:spPr>
        <p:txBody>
          <a:bodyPr spcFirstLastPara="1" wrap="square" lIns="0" tIns="0" rIns="0" bIns="0" anchor="t" anchorCtr="0">
            <a:noAutofit/>
          </a:bodyPr>
          <a:lstStyle/>
          <a:p>
            <a:pPr marL="0" indent="0"/>
            <a:r>
              <a:rPr lang="fr-FR" sz="2400"/>
              <a:t>Le domaine d’application d’un modèle (Q)SAR est représenté par les propriétés physico-chimiques, structurelles et biologiques, par rapport auxquelles le jeu d'apprentissage du modèle a été développé. </a:t>
            </a:r>
            <a:endParaRPr/>
          </a:p>
          <a:p>
            <a:pPr marL="0" indent="0">
              <a:spcBef>
                <a:spcPts val="667"/>
              </a:spcBef>
            </a:pPr>
            <a:endParaRPr sz="2400"/>
          </a:p>
          <a:p>
            <a:pPr marL="0" indent="0">
              <a:spcBef>
                <a:spcPts val="667"/>
              </a:spcBef>
            </a:pPr>
            <a:r>
              <a:rPr lang="fr-FR" sz="2400"/>
              <a:t>Seuls les prédictions obtenues pour des substances chimiques qui se conforment à ces critères peuvent être considérées comme étant valides.</a:t>
            </a:r>
            <a:endParaRPr/>
          </a:p>
          <a:p>
            <a:pPr marL="0" indent="0">
              <a:spcBef>
                <a:spcPts val="667"/>
              </a:spcBef>
            </a:pPr>
            <a:endParaRPr sz="2400"/>
          </a:p>
          <a:p>
            <a:pPr marL="0" indent="0">
              <a:spcBef>
                <a:spcPts val="667"/>
              </a:spcBef>
            </a:pPr>
            <a:r>
              <a:rPr lang="fr-FR" sz="2400"/>
              <a:t>  </a:t>
            </a:r>
            <a:endParaRPr/>
          </a:p>
          <a:p>
            <a:pPr marL="0" indent="0">
              <a:spcBef>
                <a:spcPts val="667"/>
              </a:spcBef>
            </a:pPr>
            <a:endParaRPr sz="2400"/>
          </a:p>
        </p:txBody>
      </p:sp>
      <p:sp>
        <p:nvSpPr>
          <p:cNvPr id="4" name="Google Shape;508;p6">
            <a:extLst>
              <a:ext uri="{FF2B5EF4-FFF2-40B4-BE49-F238E27FC236}">
                <a16:creationId xmlns:a16="http://schemas.microsoft.com/office/drawing/2014/main" id="{843F1407-A54F-4E38-BEDA-0837295DB14C}"/>
              </a:ext>
            </a:extLst>
          </p:cNvPr>
          <p:cNvSpPr txBox="1">
            <a:spLocks/>
          </p:cNvSpPr>
          <p:nvPr/>
        </p:nvSpPr>
        <p:spPr>
          <a:xfrm>
            <a:off x="8352000" y="6369687"/>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64</a:t>
            </a:fld>
            <a:endParaRPr lang="fr-FR" dirty="0">
              <a:solidFill>
                <a:schemeClr val="bg1">
                  <a:lumMod val="65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2a8bb957d04_2_346"/>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ctr" anchorCtr="0">
            <a:normAutofit/>
          </a:bodyPr>
          <a:lstStyle/>
          <a:p>
            <a:pPr>
              <a:buSzPct val="100000"/>
            </a:pPr>
            <a:r>
              <a:rPr lang="fr-FR" b="1"/>
              <a:t>Domaine de validité / limites</a:t>
            </a:r>
            <a:endParaRPr b="1"/>
          </a:p>
          <a:p>
            <a:pPr>
              <a:buSzPct val="100000"/>
            </a:pPr>
            <a:r>
              <a:rPr lang="fr-FR" b="1"/>
              <a:t>Impact de relations empiriques</a:t>
            </a:r>
            <a:endParaRPr b="1"/>
          </a:p>
          <a:p>
            <a:pPr>
              <a:buSzPct val="165000"/>
            </a:pPr>
            <a:endParaRPr sz="2667"/>
          </a:p>
        </p:txBody>
      </p:sp>
      <p:pic>
        <p:nvPicPr>
          <p:cNvPr id="598" name="Google Shape;598;g2a8bb957d04_2_346"/>
          <p:cNvPicPr preferRelativeResize="0"/>
          <p:nvPr/>
        </p:nvPicPr>
        <p:blipFill>
          <a:blip r:embed="rId3">
            <a:alphaModFix/>
          </a:blip>
          <a:stretch>
            <a:fillRect/>
          </a:stretch>
        </p:blipFill>
        <p:spPr>
          <a:xfrm>
            <a:off x="4661798" y="2032134"/>
            <a:ext cx="6626100" cy="2208700"/>
          </a:xfrm>
          <a:prstGeom prst="rect">
            <a:avLst/>
          </a:prstGeom>
          <a:noFill/>
          <a:ln>
            <a:noFill/>
          </a:ln>
        </p:spPr>
      </p:pic>
      <p:pic>
        <p:nvPicPr>
          <p:cNvPr id="599" name="Google Shape;599;g2a8bb957d04_2_346"/>
          <p:cNvPicPr preferRelativeResize="0"/>
          <p:nvPr/>
        </p:nvPicPr>
        <p:blipFill>
          <a:blip r:embed="rId4">
            <a:alphaModFix/>
          </a:blip>
          <a:stretch>
            <a:fillRect/>
          </a:stretch>
        </p:blipFill>
        <p:spPr>
          <a:xfrm>
            <a:off x="838192" y="2302259"/>
            <a:ext cx="3022600" cy="2021136"/>
          </a:xfrm>
          <a:prstGeom prst="rect">
            <a:avLst/>
          </a:prstGeom>
          <a:noFill/>
          <a:ln>
            <a:noFill/>
          </a:ln>
        </p:spPr>
      </p:pic>
      <p:sp>
        <p:nvSpPr>
          <p:cNvPr id="600" name="Google Shape;600;g2a8bb957d04_2_346"/>
          <p:cNvSpPr txBox="1"/>
          <p:nvPr/>
        </p:nvSpPr>
        <p:spPr>
          <a:xfrm>
            <a:off x="9389400" y="6162825"/>
            <a:ext cx="1964400" cy="430873"/>
          </a:xfrm>
          <a:prstGeom prst="rect">
            <a:avLst/>
          </a:prstGeom>
          <a:noFill/>
          <a:ln>
            <a:noFill/>
          </a:ln>
        </p:spPr>
        <p:txBody>
          <a:bodyPr spcFirstLastPara="1" wrap="square" lIns="91433" tIns="91433" rIns="91433" bIns="91433" anchor="t" anchorCtr="0">
            <a:spAutoFit/>
          </a:bodyPr>
          <a:lstStyle/>
          <a:p>
            <a:r>
              <a:rPr lang="fr-FR" sz="1600" i="1">
                <a:solidFill>
                  <a:schemeClr val="dk1"/>
                </a:solidFill>
                <a:latin typeface="Calibri"/>
                <a:ea typeface="Calibri"/>
                <a:cs typeface="Calibri"/>
                <a:sym typeface="Calibri"/>
              </a:rPr>
              <a:t>Lichiheb  et al., 2016</a:t>
            </a:r>
            <a:endParaRPr sz="1600" i="1">
              <a:solidFill>
                <a:schemeClr val="dk1"/>
              </a:solidFill>
              <a:latin typeface="Calibri"/>
              <a:ea typeface="Calibri"/>
              <a:cs typeface="Calibri"/>
              <a:sym typeface="Calibri"/>
            </a:endParaRPr>
          </a:p>
        </p:txBody>
      </p:sp>
      <p:sp>
        <p:nvSpPr>
          <p:cNvPr id="601" name="Google Shape;601;g2a8bb957d04_2_346"/>
          <p:cNvSpPr txBox="1"/>
          <p:nvPr/>
        </p:nvSpPr>
        <p:spPr>
          <a:xfrm>
            <a:off x="3895000" y="4833276"/>
            <a:ext cx="8070800" cy="1046426"/>
          </a:xfrm>
          <a:prstGeom prst="rect">
            <a:avLst/>
          </a:prstGeom>
          <a:noFill/>
          <a:ln>
            <a:noFill/>
          </a:ln>
        </p:spPr>
        <p:txBody>
          <a:bodyPr spcFirstLastPara="1" wrap="square" lIns="91433" tIns="91433" rIns="91433" bIns="91433" anchor="t" anchorCtr="0">
            <a:spAutoFit/>
          </a:bodyPr>
          <a:lstStyle/>
          <a:p>
            <a:r>
              <a:rPr lang="fr-FR" sz="2800">
                <a:solidFill>
                  <a:srgbClr val="C00000"/>
                </a:solidFill>
                <a:latin typeface="Calibri"/>
                <a:ea typeface="Calibri"/>
                <a:cs typeface="Calibri"/>
                <a:sym typeface="Calibri"/>
              </a:rPr>
              <a:t>L’utilisation du modèle pour des Log(Kow) en dehors de cette gamme n’est pas recommandée</a:t>
            </a:r>
            <a:endParaRPr sz="2800">
              <a:solidFill>
                <a:srgbClr val="C00000"/>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7"/>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07" name="Google Shape;607;p7"/>
          <p:cNvSpPr/>
          <p:nvPr/>
        </p:nvSpPr>
        <p:spPr>
          <a:xfrm>
            <a:off x="1132975" y="1069180"/>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08" name="Google Shape;608;p7"/>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09" name="Google Shape;609;p7"/>
          <p:cNvSpPr/>
          <p:nvPr/>
        </p:nvSpPr>
        <p:spPr>
          <a:xfrm>
            <a:off x="1132975" y="1069180"/>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10" name="Google Shape;610;p7"/>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11" name="Google Shape;611;p7"/>
          <p:cNvSpPr/>
          <p:nvPr/>
        </p:nvSpPr>
        <p:spPr>
          <a:xfrm>
            <a:off x="1132975" y="1069180"/>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12" name="Google Shape;612;p7"/>
          <p:cNvSpPr/>
          <p:nvPr/>
        </p:nvSpPr>
        <p:spPr>
          <a:xfrm>
            <a:off x="1157032" y="4626334"/>
            <a:ext cx="4350800" cy="356325"/>
          </a:xfrm>
          <a:prstGeom prst="rect">
            <a:avLst/>
          </a:prstGeom>
          <a:noFill/>
          <a:ln>
            <a:noFill/>
          </a:ln>
        </p:spPr>
        <p:txBody>
          <a:bodyPr spcFirstLastPara="1" wrap="square" lIns="121900" tIns="60933" rIns="121900" bIns="60933" anchor="t" anchorCtr="0">
            <a:spAutoFit/>
          </a:bodyPr>
          <a:lstStyle/>
          <a:p>
            <a:r>
              <a:rPr lang="fr-FR" sz="1516"/>
              <a:t>SOMME RESIDUELLE DES CARRES</a:t>
            </a:r>
            <a:endParaRPr sz="1867"/>
          </a:p>
        </p:txBody>
      </p:sp>
      <p:sp>
        <p:nvSpPr>
          <p:cNvPr id="613" name="Google Shape;613;p7"/>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14" name="Google Shape;614;p7"/>
          <p:cNvSpPr/>
          <p:nvPr/>
        </p:nvSpPr>
        <p:spPr>
          <a:xfrm>
            <a:off x="1132975" y="879682"/>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15" name="Google Shape;615;p7"/>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16" name="Google Shape;616;p7"/>
          <p:cNvSpPr/>
          <p:nvPr/>
        </p:nvSpPr>
        <p:spPr>
          <a:xfrm>
            <a:off x="1132975" y="879682"/>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pic>
        <p:nvPicPr>
          <p:cNvPr id="617" name="Google Shape;617;p7"/>
          <p:cNvPicPr preferRelativeResize="0">
            <a:picLocks noGrp="1"/>
          </p:cNvPicPr>
          <p:nvPr>
            <p:ph type="body" idx="1"/>
          </p:nvPr>
        </p:nvPicPr>
        <p:blipFill rotWithShape="1">
          <a:blip r:embed="rId3">
            <a:alphaModFix/>
          </a:blip>
          <a:srcRect/>
          <a:stretch/>
        </p:blipFill>
        <p:spPr>
          <a:xfrm>
            <a:off x="1793207" y="3737512"/>
            <a:ext cx="2212400" cy="878400"/>
          </a:xfrm>
          <a:prstGeom prst="rect">
            <a:avLst/>
          </a:prstGeom>
          <a:noFill/>
          <a:ln>
            <a:noFill/>
          </a:ln>
        </p:spPr>
      </p:pic>
      <p:sp>
        <p:nvSpPr>
          <p:cNvPr id="618" name="Google Shape;618;p7"/>
          <p:cNvSpPr txBox="1"/>
          <p:nvPr/>
        </p:nvSpPr>
        <p:spPr>
          <a:xfrm>
            <a:off x="463803" y="1069117"/>
            <a:ext cx="11048000" cy="1159600"/>
          </a:xfrm>
          <a:prstGeom prst="rect">
            <a:avLst/>
          </a:prstGeom>
          <a:noFill/>
          <a:ln>
            <a:noFill/>
          </a:ln>
        </p:spPr>
        <p:txBody>
          <a:bodyPr spcFirstLastPara="1" wrap="square" lIns="90567" tIns="44467" rIns="90567" bIns="44467" anchor="t" anchorCtr="0">
            <a:noAutofit/>
          </a:bodyPr>
          <a:lstStyle/>
          <a:p>
            <a:pPr algn="just"/>
            <a:r>
              <a:rPr lang="fr-FR" sz="2400"/>
              <a:t>La variation totale d’un jeu de données est composée par deux parties, la partie qui peut être expliqué par l'équation de régression et la partie qui ne peut pas être expliqué par l'équation de régression.</a:t>
            </a:r>
            <a:endParaRPr sz="2400"/>
          </a:p>
        </p:txBody>
      </p:sp>
      <p:pic>
        <p:nvPicPr>
          <p:cNvPr id="619" name="Google Shape;619;p7"/>
          <p:cNvPicPr preferRelativeResize="0"/>
          <p:nvPr/>
        </p:nvPicPr>
        <p:blipFill rotWithShape="1">
          <a:blip r:embed="rId4">
            <a:alphaModFix/>
          </a:blip>
          <a:srcRect/>
          <a:stretch/>
        </p:blipFill>
        <p:spPr>
          <a:xfrm>
            <a:off x="6998237" y="3820458"/>
            <a:ext cx="1925023" cy="959157"/>
          </a:xfrm>
          <a:prstGeom prst="rect">
            <a:avLst/>
          </a:prstGeom>
          <a:noFill/>
          <a:ln w="15875" cap="flat" cmpd="sng">
            <a:solidFill>
              <a:schemeClr val="dk1"/>
            </a:solidFill>
            <a:prstDash val="solid"/>
            <a:miter lim="800000"/>
            <a:headEnd type="none" w="sm" len="sm"/>
            <a:tailEnd type="none" w="sm" len="sm"/>
          </a:ln>
        </p:spPr>
      </p:pic>
      <p:sp>
        <p:nvSpPr>
          <p:cNvPr id="620" name="Google Shape;620;p7"/>
          <p:cNvSpPr txBox="1"/>
          <p:nvPr/>
        </p:nvSpPr>
        <p:spPr>
          <a:xfrm>
            <a:off x="2527301" y="126252"/>
            <a:ext cx="9169600" cy="1068000"/>
          </a:xfrm>
          <a:prstGeom prst="rect">
            <a:avLst/>
          </a:prstGeom>
          <a:noFill/>
          <a:ln>
            <a:noFill/>
          </a:ln>
        </p:spPr>
        <p:txBody>
          <a:bodyPr spcFirstLastPara="1" wrap="square" lIns="0" tIns="0" rIns="0" bIns="0" anchor="t" anchorCtr="0">
            <a:noAutofit/>
          </a:bodyPr>
          <a:lstStyle/>
          <a:p>
            <a:pPr>
              <a:lnSpc>
                <a:spcPct val="90000"/>
              </a:lnSpc>
              <a:buSzPts val="2000"/>
            </a:pPr>
            <a:r>
              <a:rPr lang="fr-FR" sz="2667" b="1">
                <a:solidFill>
                  <a:schemeClr val="dk1"/>
                </a:solidFill>
              </a:rPr>
              <a:t>Des mesures d’ajustement (goodness-of-fit), robustesse et prédictivité </a:t>
            </a:r>
            <a:endParaRPr sz="1867"/>
          </a:p>
        </p:txBody>
      </p:sp>
      <p:pic>
        <p:nvPicPr>
          <p:cNvPr id="621" name="Google Shape;621;p7" descr="linear regression R-squared concepts"/>
          <p:cNvPicPr preferRelativeResize="0"/>
          <p:nvPr/>
        </p:nvPicPr>
        <p:blipFill rotWithShape="1">
          <a:blip r:embed="rId5">
            <a:alphaModFix/>
          </a:blip>
          <a:srcRect/>
          <a:stretch/>
        </p:blipFill>
        <p:spPr>
          <a:xfrm>
            <a:off x="5118149" y="2573020"/>
            <a:ext cx="5352504" cy="3719377"/>
          </a:xfrm>
          <a:prstGeom prst="rect">
            <a:avLst/>
          </a:prstGeom>
          <a:noFill/>
          <a:ln>
            <a:noFill/>
          </a:ln>
        </p:spPr>
      </p:pic>
      <p:sp>
        <p:nvSpPr>
          <p:cNvPr id="622" name="Google Shape;622;p7"/>
          <p:cNvSpPr/>
          <p:nvPr/>
        </p:nvSpPr>
        <p:spPr>
          <a:xfrm rot="-249423">
            <a:off x="613779" y="4129581"/>
            <a:ext cx="480063" cy="480063"/>
          </a:xfrm>
          <a:prstGeom prst="ellipse">
            <a:avLst/>
          </a:prstGeom>
          <a:solidFill>
            <a:srgbClr val="FFC000"/>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endParaRPr>
          </a:p>
        </p:txBody>
      </p:sp>
      <p:grpSp>
        <p:nvGrpSpPr>
          <p:cNvPr id="623" name="Google Shape;623;p7"/>
          <p:cNvGrpSpPr/>
          <p:nvPr/>
        </p:nvGrpSpPr>
        <p:grpSpPr>
          <a:xfrm>
            <a:off x="596989" y="4852139"/>
            <a:ext cx="5153339" cy="1378999"/>
            <a:chOff x="498580" y="3763590"/>
            <a:chExt cx="3865004" cy="1034249"/>
          </a:xfrm>
        </p:grpSpPr>
        <p:grpSp>
          <p:nvGrpSpPr>
            <p:cNvPr id="624" name="Google Shape;624;p7"/>
            <p:cNvGrpSpPr/>
            <p:nvPr/>
          </p:nvGrpSpPr>
          <p:grpSpPr>
            <a:xfrm>
              <a:off x="942084" y="3763590"/>
              <a:ext cx="3421500" cy="1034249"/>
              <a:chOff x="889197" y="4760313"/>
              <a:chExt cx="3421500" cy="1034249"/>
            </a:xfrm>
          </p:grpSpPr>
          <p:sp>
            <p:nvSpPr>
              <p:cNvPr id="625" name="Google Shape;625;p7"/>
              <p:cNvSpPr/>
              <p:nvPr/>
            </p:nvSpPr>
            <p:spPr>
              <a:xfrm>
                <a:off x="889197" y="5527318"/>
                <a:ext cx="3421500" cy="267244"/>
              </a:xfrm>
              <a:prstGeom prst="rect">
                <a:avLst/>
              </a:prstGeom>
              <a:noFill/>
              <a:ln>
                <a:noFill/>
              </a:ln>
            </p:spPr>
            <p:txBody>
              <a:bodyPr spcFirstLastPara="1" wrap="square" lIns="121900" tIns="60933" rIns="121900" bIns="60933" anchor="t" anchorCtr="0">
                <a:spAutoFit/>
              </a:bodyPr>
              <a:lstStyle/>
              <a:p>
                <a:r>
                  <a:rPr lang="fr-FR" sz="1516"/>
                  <a:t>SOMME EXPLIQUEE DES CARRES</a:t>
                </a:r>
                <a:endParaRPr sz="1867"/>
              </a:p>
            </p:txBody>
          </p:sp>
          <p:pic>
            <p:nvPicPr>
              <p:cNvPr id="626" name="Google Shape;626;p7"/>
              <p:cNvPicPr preferRelativeResize="0"/>
              <p:nvPr/>
            </p:nvPicPr>
            <p:blipFill rotWithShape="1">
              <a:blip r:embed="rId6">
                <a:alphaModFix/>
              </a:blip>
              <a:srcRect/>
              <a:stretch/>
            </p:blipFill>
            <p:spPr>
              <a:xfrm>
                <a:off x="1344905" y="4760313"/>
                <a:ext cx="1622007" cy="779421"/>
              </a:xfrm>
              <a:prstGeom prst="rect">
                <a:avLst/>
              </a:prstGeom>
              <a:noFill/>
              <a:ln>
                <a:noFill/>
              </a:ln>
            </p:spPr>
          </p:pic>
        </p:grpSp>
        <p:sp>
          <p:nvSpPr>
            <p:cNvPr id="627" name="Google Shape;627;p7"/>
            <p:cNvSpPr/>
            <p:nvPr/>
          </p:nvSpPr>
          <p:spPr>
            <a:xfrm>
              <a:off x="498580" y="4100755"/>
              <a:ext cx="360000" cy="360000"/>
            </a:xfrm>
            <a:prstGeom prst="ellipse">
              <a:avLst/>
            </a:prstGeom>
            <a:solidFill>
              <a:srgbClr val="92D050"/>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endParaRPr>
            </a:p>
          </p:txBody>
        </p:sp>
      </p:grpSp>
      <p:grpSp>
        <p:nvGrpSpPr>
          <p:cNvPr id="628" name="Google Shape;628;p7"/>
          <p:cNvGrpSpPr/>
          <p:nvPr/>
        </p:nvGrpSpPr>
        <p:grpSpPr>
          <a:xfrm>
            <a:off x="613791" y="2169908"/>
            <a:ext cx="4335439" cy="1399817"/>
            <a:chOff x="460343" y="1535991"/>
            <a:chExt cx="3251579" cy="1049863"/>
          </a:xfrm>
        </p:grpSpPr>
        <p:grpSp>
          <p:nvGrpSpPr>
            <p:cNvPr id="629" name="Google Shape;629;p7"/>
            <p:cNvGrpSpPr/>
            <p:nvPr/>
          </p:nvGrpSpPr>
          <p:grpSpPr>
            <a:xfrm>
              <a:off x="777022" y="1535991"/>
              <a:ext cx="2934900" cy="1049863"/>
              <a:chOff x="798206" y="1663259"/>
              <a:chExt cx="2934900" cy="1049863"/>
            </a:xfrm>
          </p:grpSpPr>
          <p:pic>
            <p:nvPicPr>
              <p:cNvPr id="630" name="Google Shape;630;p7"/>
              <p:cNvPicPr preferRelativeResize="0"/>
              <p:nvPr/>
            </p:nvPicPr>
            <p:blipFill rotWithShape="1">
              <a:blip r:embed="rId7">
                <a:alphaModFix/>
              </a:blip>
              <a:srcRect/>
              <a:stretch/>
            </p:blipFill>
            <p:spPr>
              <a:xfrm>
                <a:off x="1312194" y="1663259"/>
                <a:ext cx="1688557" cy="790700"/>
              </a:xfrm>
              <a:prstGeom prst="rect">
                <a:avLst/>
              </a:prstGeom>
              <a:noFill/>
              <a:ln>
                <a:noFill/>
              </a:ln>
            </p:spPr>
          </p:pic>
          <p:sp>
            <p:nvSpPr>
              <p:cNvPr id="631" name="Google Shape;631;p7"/>
              <p:cNvSpPr/>
              <p:nvPr/>
            </p:nvSpPr>
            <p:spPr>
              <a:xfrm>
                <a:off x="798206" y="2445878"/>
                <a:ext cx="2934900" cy="267244"/>
              </a:xfrm>
              <a:prstGeom prst="rect">
                <a:avLst/>
              </a:prstGeom>
              <a:noFill/>
              <a:ln>
                <a:noFill/>
              </a:ln>
            </p:spPr>
            <p:txBody>
              <a:bodyPr spcFirstLastPara="1" wrap="square" lIns="121900" tIns="60933" rIns="121900" bIns="60933" anchor="t" anchorCtr="0">
                <a:spAutoFit/>
              </a:bodyPr>
              <a:lstStyle/>
              <a:p>
                <a:pPr algn="ctr"/>
                <a:r>
                  <a:rPr lang="fr-FR" sz="1516"/>
                  <a:t>SOMME TOTALE DES CARRES</a:t>
                </a:r>
                <a:endParaRPr sz="1867"/>
              </a:p>
            </p:txBody>
          </p:sp>
        </p:grpSp>
        <p:sp>
          <p:nvSpPr>
            <p:cNvPr id="632" name="Google Shape;632;p7"/>
            <p:cNvSpPr/>
            <p:nvPr/>
          </p:nvSpPr>
          <p:spPr>
            <a:xfrm>
              <a:off x="460343" y="2071457"/>
              <a:ext cx="360000" cy="360000"/>
            </a:xfrm>
            <a:prstGeom prst="ellipse">
              <a:avLst/>
            </a:prstGeom>
            <a:solidFill>
              <a:srgbClr val="FF0000"/>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endParaRPr>
            </a:p>
          </p:txBody>
        </p:sp>
      </p:grpSp>
      <p:sp>
        <p:nvSpPr>
          <p:cNvPr id="29" name="Google Shape;508;p6">
            <a:extLst>
              <a:ext uri="{FF2B5EF4-FFF2-40B4-BE49-F238E27FC236}">
                <a16:creationId xmlns:a16="http://schemas.microsoft.com/office/drawing/2014/main" id="{FB7F744C-39ED-494F-9410-6FE6DC59D674}"/>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66</a:t>
            </a:fld>
            <a:endParaRPr lang="fr-FR"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fade">
                                      <p:cBhvr>
                                        <p:cTn id="7" dur="2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54"/>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38" name="Google Shape;638;p54"/>
          <p:cNvSpPr/>
          <p:nvPr/>
        </p:nvSpPr>
        <p:spPr>
          <a:xfrm>
            <a:off x="1132975" y="1069180"/>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39" name="Google Shape;639;p54"/>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0" name="Google Shape;640;p54"/>
          <p:cNvSpPr/>
          <p:nvPr/>
        </p:nvSpPr>
        <p:spPr>
          <a:xfrm>
            <a:off x="1132975" y="1069180"/>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1" name="Google Shape;641;p54"/>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2" name="Google Shape;642;p54"/>
          <p:cNvSpPr/>
          <p:nvPr/>
        </p:nvSpPr>
        <p:spPr>
          <a:xfrm>
            <a:off x="1132975" y="1069180"/>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3" name="Google Shape;643;p54"/>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4" name="Google Shape;644;p54"/>
          <p:cNvSpPr/>
          <p:nvPr/>
        </p:nvSpPr>
        <p:spPr>
          <a:xfrm>
            <a:off x="1132975" y="879682"/>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5" name="Google Shape;645;p54"/>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646" name="Google Shape;646;p54"/>
          <p:cNvSpPr/>
          <p:nvPr/>
        </p:nvSpPr>
        <p:spPr>
          <a:xfrm>
            <a:off x="1132975" y="879682"/>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pic>
        <p:nvPicPr>
          <p:cNvPr id="647" name="Google Shape;647;p54"/>
          <p:cNvPicPr preferRelativeResize="0"/>
          <p:nvPr/>
        </p:nvPicPr>
        <p:blipFill rotWithShape="1">
          <a:blip r:embed="rId3">
            <a:alphaModFix/>
          </a:blip>
          <a:srcRect/>
          <a:stretch/>
        </p:blipFill>
        <p:spPr>
          <a:xfrm>
            <a:off x="1007534" y="3334613"/>
            <a:ext cx="3245985" cy="1617337"/>
          </a:xfrm>
          <a:prstGeom prst="rect">
            <a:avLst/>
          </a:prstGeom>
          <a:noFill/>
          <a:ln w="15875" cap="flat" cmpd="sng">
            <a:solidFill>
              <a:schemeClr val="dk1"/>
            </a:solidFill>
            <a:prstDash val="solid"/>
            <a:miter lim="800000"/>
            <a:headEnd type="none" w="sm" len="sm"/>
            <a:tailEnd type="none" w="sm" len="sm"/>
          </a:ln>
        </p:spPr>
      </p:pic>
      <p:sp>
        <p:nvSpPr>
          <p:cNvPr id="648" name="Google Shape;648;p54"/>
          <p:cNvSpPr txBox="1"/>
          <p:nvPr/>
        </p:nvSpPr>
        <p:spPr>
          <a:xfrm>
            <a:off x="2527301" y="126252"/>
            <a:ext cx="9169400" cy="1067936"/>
          </a:xfrm>
          <a:prstGeom prst="rect">
            <a:avLst/>
          </a:prstGeom>
          <a:noFill/>
          <a:ln>
            <a:noFill/>
          </a:ln>
        </p:spPr>
        <p:txBody>
          <a:bodyPr spcFirstLastPara="1" wrap="square" lIns="0" tIns="0" rIns="0" bIns="0" anchor="t" anchorCtr="0">
            <a:noAutofit/>
          </a:bodyPr>
          <a:lstStyle/>
          <a:p>
            <a:pPr>
              <a:lnSpc>
                <a:spcPct val="90000"/>
              </a:lnSpc>
              <a:buSzPts val="2000"/>
            </a:pPr>
            <a:r>
              <a:rPr lang="fr-FR" sz="2667" b="1">
                <a:solidFill>
                  <a:schemeClr val="dk1"/>
                </a:solidFill>
              </a:rPr>
              <a:t>Des mesures d’ajustement (goodness-of-fit), robustesse et prédictivité </a:t>
            </a:r>
            <a:endParaRPr sz="1867"/>
          </a:p>
        </p:txBody>
      </p:sp>
      <p:pic>
        <p:nvPicPr>
          <p:cNvPr id="649" name="Google Shape;649;p54" descr="linear regression R-squared concepts"/>
          <p:cNvPicPr preferRelativeResize="0"/>
          <p:nvPr/>
        </p:nvPicPr>
        <p:blipFill rotWithShape="1">
          <a:blip r:embed="rId4">
            <a:alphaModFix/>
          </a:blip>
          <a:srcRect/>
          <a:stretch/>
        </p:blipFill>
        <p:spPr>
          <a:xfrm>
            <a:off x="5118149" y="2573020"/>
            <a:ext cx="5352504" cy="3719377"/>
          </a:xfrm>
          <a:prstGeom prst="rect">
            <a:avLst/>
          </a:prstGeom>
          <a:noFill/>
          <a:ln>
            <a:noFill/>
          </a:ln>
        </p:spPr>
      </p:pic>
      <p:sp>
        <p:nvSpPr>
          <p:cNvPr id="650" name="Google Shape;650;p54"/>
          <p:cNvSpPr txBox="1"/>
          <p:nvPr/>
        </p:nvSpPr>
        <p:spPr>
          <a:xfrm>
            <a:off x="463803" y="1069117"/>
            <a:ext cx="11048000" cy="1159600"/>
          </a:xfrm>
          <a:prstGeom prst="rect">
            <a:avLst/>
          </a:prstGeom>
          <a:noFill/>
          <a:ln>
            <a:noFill/>
          </a:ln>
        </p:spPr>
        <p:txBody>
          <a:bodyPr spcFirstLastPara="1" wrap="square" lIns="90567" tIns="44467" rIns="90567" bIns="44467" anchor="t" anchorCtr="0">
            <a:noAutofit/>
          </a:bodyPr>
          <a:lstStyle/>
          <a:p>
            <a:pPr algn="just"/>
            <a:r>
              <a:rPr lang="fr-FR" sz="2400"/>
              <a:t>La variation totale d’un jeu de données est composée par deux parties, la partie qui peut être expliqué par l'équation de régression et la partie qui ne peut pas être expliqué par l'équation de régression.</a:t>
            </a:r>
            <a:endParaRPr sz="2400"/>
          </a:p>
        </p:txBody>
      </p:sp>
      <p:sp>
        <p:nvSpPr>
          <p:cNvPr id="16" name="Google Shape;508;p6">
            <a:extLst>
              <a:ext uri="{FF2B5EF4-FFF2-40B4-BE49-F238E27FC236}">
                <a16:creationId xmlns:a16="http://schemas.microsoft.com/office/drawing/2014/main" id="{955A049F-4601-4C30-8265-3CA07250B4A4}"/>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67</a:t>
            </a:fld>
            <a:endParaRPr lang="fr-FR"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2000"/>
                                        <p:tgtEl>
                                          <p:spTgt spid="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55"/>
          <p:cNvPicPr preferRelativeResize="0"/>
          <p:nvPr/>
        </p:nvPicPr>
        <p:blipFill rotWithShape="1">
          <a:blip r:embed="rId3">
            <a:alphaModFix/>
          </a:blip>
          <a:srcRect/>
          <a:stretch/>
        </p:blipFill>
        <p:spPr>
          <a:xfrm>
            <a:off x="6555213" y="3793208"/>
            <a:ext cx="4206696" cy="2487912"/>
          </a:xfrm>
          <a:prstGeom prst="rect">
            <a:avLst/>
          </a:prstGeom>
          <a:noFill/>
          <a:ln>
            <a:noFill/>
          </a:ln>
        </p:spPr>
      </p:pic>
      <p:pic>
        <p:nvPicPr>
          <p:cNvPr id="656" name="Google Shape;656;p55"/>
          <p:cNvPicPr preferRelativeResize="0"/>
          <p:nvPr/>
        </p:nvPicPr>
        <p:blipFill rotWithShape="1">
          <a:blip r:embed="rId4">
            <a:alphaModFix/>
          </a:blip>
          <a:srcRect/>
          <a:stretch/>
        </p:blipFill>
        <p:spPr>
          <a:xfrm>
            <a:off x="1216588" y="3793208"/>
            <a:ext cx="4286216" cy="2487912"/>
          </a:xfrm>
          <a:prstGeom prst="rect">
            <a:avLst/>
          </a:prstGeom>
          <a:noFill/>
          <a:ln>
            <a:noFill/>
          </a:ln>
        </p:spPr>
      </p:pic>
      <p:sp>
        <p:nvSpPr>
          <p:cNvPr id="657" name="Google Shape;657;p55"/>
          <p:cNvSpPr txBox="1"/>
          <p:nvPr/>
        </p:nvSpPr>
        <p:spPr>
          <a:xfrm>
            <a:off x="2770531" y="159984"/>
            <a:ext cx="8603463" cy="509813"/>
          </a:xfrm>
          <a:prstGeom prst="rect">
            <a:avLst/>
          </a:prstGeom>
          <a:noFill/>
          <a:ln>
            <a:noFill/>
          </a:ln>
        </p:spPr>
        <p:txBody>
          <a:bodyPr spcFirstLastPara="1" wrap="square" lIns="121900" tIns="60933" rIns="121900" bIns="60933" anchor="t" anchorCtr="0">
            <a:noAutofit/>
          </a:bodyPr>
          <a:lstStyle/>
          <a:p>
            <a:pPr>
              <a:lnSpc>
                <a:spcPct val="90000"/>
              </a:lnSpc>
              <a:buSzPts val="2800"/>
            </a:pPr>
            <a:r>
              <a:rPr lang="fr-FR" sz="3733">
                <a:solidFill>
                  <a:srgbClr val="0070C0"/>
                </a:solidFill>
              </a:rPr>
              <a:t>Attention à l’ R</a:t>
            </a:r>
            <a:r>
              <a:rPr lang="fr-FR" sz="3733" baseline="30000">
                <a:solidFill>
                  <a:srgbClr val="0070C0"/>
                </a:solidFill>
              </a:rPr>
              <a:t>2 </a:t>
            </a:r>
            <a:r>
              <a:rPr lang="fr-FR" sz="3733">
                <a:solidFill>
                  <a:srgbClr val="0070C0"/>
                </a:solidFill>
              </a:rPr>
              <a:t>! </a:t>
            </a:r>
            <a:endParaRPr sz="1867"/>
          </a:p>
        </p:txBody>
      </p:sp>
      <p:pic>
        <p:nvPicPr>
          <p:cNvPr id="658" name="Google Shape;658;p55"/>
          <p:cNvPicPr preferRelativeResize="0"/>
          <p:nvPr/>
        </p:nvPicPr>
        <p:blipFill>
          <a:blip r:embed="rId5">
            <a:alphaModFix/>
          </a:blip>
          <a:stretch>
            <a:fillRect/>
          </a:stretch>
        </p:blipFill>
        <p:spPr>
          <a:xfrm>
            <a:off x="565967" y="873000"/>
            <a:ext cx="11098699" cy="2717000"/>
          </a:xfrm>
          <a:prstGeom prst="rect">
            <a:avLst/>
          </a:prstGeom>
          <a:noFill/>
          <a:ln>
            <a:noFill/>
          </a:ln>
        </p:spPr>
      </p:pic>
      <p:sp>
        <p:nvSpPr>
          <p:cNvPr id="6" name="Google Shape;508;p6">
            <a:extLst>
              <a:ext uri="{FF2B5EF4-FFF2-40B4-BE49-F238E27FC236}">
                <a16:creationId xmlns:a16="http://schemas.microsoft.com/office/drawing/2014/main" id="{9A7D7BBA-D278-49A8-89FA-7BBA2C3BEDBE}"/>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68</a:t>
            </a:fld>
            <a:endParaRPr lang="fr-FR"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5"/>
                                        </p:tgtEl>
                                        <p:attrNameLst>
                                          <p:attrName>style.visibility</p:attrName>
                                        </p:attrNameLst>
                                      </p:cBhvr>
                                      <p:to>
                                        <p:strVal val="visible"/>
                                      </p:to>
                                    </p:set>
                                    <p:animEffect transition="in" filter="fade">
                                      <p:cBhvr>
                                        <p:cTn id="7" dur="500"/>
                                        <p:tgtEl>
                                          <p:spTgt spid="655"/>
                                        </p:tgtEl>
                                      </p:cBhvr>
                                    </p:animEffect>
                                  </p:childTnLst>
                                </p:cTn>
                              </p:par>
                              <p:par>
                                <p:cTn id="8" presetID="10" presetClass="entr" presetSubtype="0" fill="hold" nodeType="withEffect">
                                  <p:stCondLst>
                                    <p:cond delay="0"/>
                                  </p:stCondLst>
                                  <p:childTnLst>
                                    <p:set>
                                      <p:cBhvr>
                                        <p:cTn id="9" dur="1" fill="hold">
                                          <p:stCondLst>
                                            <p:cond delay="0"/>
                                          </p:stCondLst>
                                        </p:cTn>
                                        <p:tgtEl>
                                          <p:spTgt spid="656"/>
                                        </p:tgtEl>
                                        <p:attrNameLst>
                                          <p:attrName>style.visibility</p:attrName>
                                        </p:attrNameLst>
                                      </p:cBhvr>
                                      <p:to>
                                        <p:strVal val="visible"/>
                                      </p:to>
                                    </p:set>
                                    <p:animEffect transition="in" filter="fade">
                                      <p:cBhvr>
                                        <p:cTn id="10" dur="500"/>
                                        <p:tgtEl>
                                          <p:spTgt spid="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56"/>
          <p:cNvSpPr txBox="1">
            <a:spLocks noGrp="1"/>
          </p:cNvSpPr>
          <p:nvPr>
            <p:ph type="title" idx="4294967295"/>
          </p:nvPr>
        </p:nvSpPr>
        <p:spPr>
          <a:xfrm>
            <a:off x="2664399" y="214480"/>
            <a:ext cx="9433008" cy="1120333"/>
          </a:xfrm>
          <a:prstGeom prst="rect">
            <a:avLst/>
          </a:prstGeom>
          <a:noFill/>
          <a:ln>
            <a:noFill/>
          </a:ln>
        </p:spPr>
        <p:txBody>
          <a:bodyPr spcFirstLastPara="1" wrap="square" lIns="0" tIns="0" rIns="0" bIns="0" anchor="t" anchorCtr="0">
            <a:noAutofit/>
          </a:bodyPr>
          <a:lstStyle/>
          <a:p>
            <a:pPr>
              <a:buSzPts val="2550"/>
            </a:pPr>
            <a:r>
              <a:rPr lang="fr-FR">
                <a:solidFill>
                  <a:srgbClr val="0070C0"/>
                </a:solidFill>
              </a:rPr>
              <a:t>La robustesse statistique et la prédictivité « interne »</a:t>
            </a:r>
            <a:endParaRPr/>
          </a:p>
        </p:txBody>
      </p:sp>
      <p:sp>
        <p:nvSpPr>
          <p:cNvPr id="664" name="Google Shape;664;p56"/>
          <p:cNvSpPr txBox="1">
            <a:spLocks noGrp="1"/>
          </p:cNvSpPr>
          <p:nvPr>
            <p:ph type="body" idx="1"/>
          </p:nvPr>
        </p:nvSpPr>
        <p:spPr>
          <a:xfrm>
            <a:off x="846056" y="1797051"/>
            <a:ext cx="10721529" cy="1619917"/>
          </a:xfrm>
          <a:prstGeom prst="rect">
            <a:avLst/>
          </a:prstGeom>
          <a:noFill/>
          <a:ln>
            <a:noFill/>
          </a:ln>
        </p:spPr>
        <p:txBody>
          <a:bodyPr spcFirstLastPara="1" wrap="square" lIns="0" tIns="0" rIns="0" bIns="0" anchor="t" anchorCtr="0">
            <a:noAutofit/>
          </a:bodyPr>
          <a:lstStyle/>
          <a:p>
            <a:r>
              <a:rPr lang="fr-FR" sz="2400"/>
              <a:t>La robustesse d’un modèle se réfère à la stabilité de ses paramètres (et donc de ses prédictions) lorsqu’une perturbation (suppression d'une ou plusieurs substances chimiques) est appliquée au jeu d'apprentissage, et le modèle est régénéré à partir du jeu «perturbé ».</a:t>
            </a:r>
            <a:endParaRPr/>
          </a:p>
          <a:p>
            <a:endParaRPr sz="2400"/>
          </a:p>
          <a:p>
            <a:r>
              <a:rPr lang="fr-FR" sz="2400"/>
              <a:t>Ces sous-modèles « perturbés » permettent aussi de vérifier si le modèle peut prédire de façon fiable la toxicité des substances exclues. Cette forme de prédictivité est d’habitude appelée « prédicitivté interne »</a:t>
            </a:r>
            <a:endParaRPr/>
          </a:p>
        </p:txBody>
      </p:sp>
      <p:sp>
        <p:nvSpPr>
          <p:cNvPr id="4" name="Google Shape;508;p6">
            <a:extLst>
              <a:ext uri="{FF2B5EF4-FFF2-40B4-BE49-F238E27FC236}">
                <a16:creationId xmlns:a16="http://schemas.microsoft.com/office/drawing/2014/main" id="{7DB66DDE-8CBA-47F6-BD75-963ECFC32F6F}"/>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69</a:t>
            </a:fld>
            <a:endParaRPr lang="fr-FR" dirty="0">
              <a:solidFill>
                <a:schemeClr val="bg1">
                  <a:lumMod val="6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a74d723d30_0_3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Quiz: les catégories de modèles</a:t>
            </a:r>
            <a:endParaRPr/>
          </a:p>
        </p:txBody>
      </p:sp>
      <p:sp>
        <p:nvSpPr>
          <p:cNvPr id="350" name="Google Shape;350;g2a74d723d30_0_36"/>
          <p:cNvSpPr txBox="1"/>
          <p:nvPr/>
        </p:nvSpPr>
        <p:spPr>
          <a:xfrm>
            <a:off x="579663" y="17618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B050"/>
              </a:buClr>
              <a:buSzPts val="3200"/>
              <a:buFont typeface="Helvetica Neue"/>
              <a:buNone/>
            </a:pPr>
            <a:r>
              <a:rPr lang="fr-FR" sz="3200">
                <a:solidFill>
                  <a:srgbClr val="00B050"/>
                </a:solidFill>
                <a:latin typeface="Helvetica Neue"/>
                <a:ea typeface="Helvetica Neue"/>
                <a:cs typeface="Helvetica Neue"/>
                <a:sym typeface="Helvetica Neue"/>
              </a:rPr>
              <a:t>Déterministe / Stochastique ?</a:t>
            </a:r>
            <a:endParaRPr/>
          </a:p>
        </p:txBody>
      </p:sp>
      <p:sp>
        <p:nvSpPr>
          <p:cNvPr id="351" name="Google Shape;351;g2a74d723d30_0_36"/>
          <p:cNvSpPr txBox="1"/>
          <p:nvPr/>
        </p:nvSpPr>
        <p:spPr>
          <a:xfrm>
            <a:off x="579663" y="2686526"/>
            <a:ext cx="5967600" cy="585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3200">
                <a:solidFill>
                  <a:srgbClr val="7030A0"/>
                </a:solidFill>
                <a:latin typeface="Helvetica Neue"/>
                <a:ea typeface="Helvetica Neue"/>
                <a:cs typeface="Helvetica Neue"/>
                <a:sym typeface="Helvetica Neue"/>
              </a:rPr>
              <a:t>Statistique / Mécaniste ?</a:t>
            </a:r>
            <a:endParaRPr/>
          </a:p>
        </p:txBody>
      </p:sp>
      <p:sp>
        <p:nvSpPr>
          <p:cNvPr id="352" name="Google Shape;352;g2a74d723d30_0_36"/>
          <p:cNvSpPr txBox="1"/>
          <p:nvPr/>
        </p:nvSpPr>
        <p:spPr>
          <a:xfrm>
            <a:off x="579663" y="3508014"/>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0070C0"/>
              </a:buClr>
              <a:buSzPts val="3200"/>
              <a:buFont typeface="Helvetica Neue"/>
              <a:buNone/>
            </a:pPr>
            <a:r>
              <a:rPr lang="fr-FR" sz="3200">
                <a:solidFill>
                  <a:srgbClr val="0070C0"/>
                </a:solidFill>
                <a:latin typeface="Helvetica Neue"/>
                <a:ea typeface="Helvetica Neue"/>
                <a:cs typeface="Helvetica Neue"/>
                <a:sym typeface="Helvetica Neue"/>
              </a:rPr>
              <a:t>Complexe / compliqué ?</a:t>
            </a:r>
            <a:endParaRPr/>
          </a:p>
        </p:txBody>
      </p:sp>
      <p:sp>
        <p:nvSpPr>
          <p:cNvPr id="353" name="Google Shape;353;g2a74d723d30_0_36"/>
          <p:cNvSpPr txBox="1"/>
          <p:nvPr/>
        </p:nvSpPr>
        <p:spPr>
          <a:xfrm>
            <a:off x="579663" y="4432720"/>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C55A11"/>
              </a:buClr>
              <a:buSzPts val="3200"/>
              <a:buFont typeface="Helvetica Neue"/>
              <a:buNone/>
            </a:pPr>
            <a:r>
              <a:rPr lang="fr-FR" sz="3200">
                <a:solidFill>
                  <a:srgbClr val="C55A11"/>
                </a:solidFill>
                <a:latin typeface="Helvetica Neue"/>
                <a:ea typeface="Helvetica Neue"/>
                <a:cs typeface="Helvetica Neue"/>
                <a:sym typeface="Helvetica Neue"/>
              </a:rPr>
              <a:t>Discret / continu ?</a:t>
            </a:r>
            <a:endParaRPr/>
          </a:p>
        </p:txBody>
      </p:sp>
      <p:sp>
        <p:nvSpPr>
          <p:cNvPr id="354" name="Google Shape;354;g2a74d723d30_0_36"/>
          <p:cNvSpPr txBox="1"/>
          <p:nvPr/>
        </p:nvSpPr>
        <p:spPr>
          <a:xfrm>
            <a:off x="579663" y="5357427"/>
            <a:ext cx="5671500" cy="6879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23F4F"/>
              </a:buClr>
              <a:buSzPts val="3200"/>
              <a:buFont typeface="Helvetica Neue"/>
              <a:buNone/>
            </a:pPr>
            <a:r>
              <a:rPr lang="fr-FR" sz="3200" u="sng">
                <a:solidFill>
                  <a:srgbClr val="323F4F"/>
                </a:solidFill>
                <a:latin typeface="Helvetica Neue"/>
                <a:ea typeface="Helvetica Neue"/>
                <a:cs typeface="Helvetica Neue"/>
                <a:sym typeface="Helvetica Neue"/>
              </a:rPr>
              <a:t>Spatialisé / Non spatialisé ?</a:t>
            </a:r>
            <a:endParaRPr u="sng"/>
          </a:p>
        </p:txBody>
      </p:sp>
      <p:pic>
        <p:nvPicPr>
          <p:cNvPr id="355" name="Google Shape;355;g2a74d723d30_0_36"/>
          <p:cNvPicPr preferRelativeResize="0"/>
          <p:nvPr/>
        </p:nvPicPr>
        <p:blipFill>
          <a:blip r:embed="rId3">
            <a:alphaModFix/>
          </a:blip>
          <a:stretch>
            <a:fillRect/>
          </a:stretch>
        </p:blipFill>
        <p:spPr>
          <a:xfrm>
            <a:off x="6858788" y="2675638"/>
            <a:ext cx="5172075" cy="2352675"/>
          </a:xfrm>
          <a:prstGeom prst="rect">
            <a:avLst/>
          </a:prstGeom>
          <a:noFill/>
          <a:ln>
            <a:noFill/>
          </a:ln>
        </p:spPr>
      </p:pic>
      <p:sp>
        <p:nvSpPr>
          <p:cNvPr id="9" name="Google Shape;508;p6">
            <a:extLst>
              <a:ext uri="{FF2B5EF4-FFF2-40B4-BE49-F238E27FC236}">
                <a16:creationId xmlns:a16="http://schemas.microsoft.com/office/drawing/2014/main" id="{868297CD-3A39-4F71-844D-6AF4A6A03B56}"/>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7</a:t>
            </a:fld>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57"/>
          <p:cNvSpPr txBox="1">
            <a:spLocks noGrp="1"/>
          </p:cNvSpPr>
          <p:nvPr>
            <p:ph type="title" idx="4294967295"/>
          </p:nvPr>
        </p:nvSpPr>
        <p:spPr>
          <a:xfrm>
            <a:off x="2915771" y="228231"/>
            <a:ext cx="7330501" cy="692300"/>
          </a:xfrm>
          <a:prstGeom prst="rect">
            <a:avLst/>
          </a:prstGeom>
          <a:noFill/>
          <a:ln>
            <a:noFill/>
          </a:ln>
        </p:spPr>
        <p:txBody>
          <a:bodyPr spcFirstLastPara="1" wrap="square" lIns="0" tIns="0" rIns="0" bIns="0" anchor="t" anchorCtr="0">
            <a:noAutofit/>
          </a:bodyPr>
          <a:lstStyle/>
          <a:p>
            <a:pPr>
              <a:buSzPts val="2550"/>
            </a:pPr>
            <a:r>
              <a:rPr lang="fr-FR">
                <a:solidFill>
                  <a:srgbClr val="0070C0"/>
                </a:solidFill>
              </a:rPr>
              <a:t>La validation croisée</a:t>
            </a:r>
            <a:endParaRPr/>
          </a:p>
        </p:txBody>
      </p:sp>
      <p:sp>
        <p:nvSpPr>
          <p:cNvPr id="670" name="Google Shape;670;p57"/>
          <p:cNvSpPr txBox="1">
            <a:spLocks noGrp="1"/>
          </p:cNvSpPr>
          <p:nvPr>
            <p:ph type="body" idx="1"/>
          </p:nvPr>
        </p:nvSpPr>
        <p:spPr>
          <a:xfrm>
            <a:off x="480000" y="1407584"/>
            <a:ext cx="11232000" cy="3432000"/>
          </a:xfrm>
          <a:prstGeom prst="rect">
            <a:avLst/>
          </a:prstGeom>
          <a:noFill/>
          <a:ln>
            <a:noFill/>
          </a:ln>
        </p:spPr>
        <p:txBody>
          <a:bodyPr spcFirstLastPara="1" wrap="square" lIns="0" tIns="0" rIns="0" bIns="0" anchor="t" anchorCtr="0">
            <a:noAutofit/>
          </a:bodyPr>
          <a:lstStyle/>
          <a:p>
            <a:r>
              <a:rPr lang="fr-FR" sz="2400"/>
              <a:t>Cette technique consiste à construire des modèles sur la base de  sous-ensembles des données de départ (jeu d’apprentissage). </a:t>
            </a:r>
            <a:endParaRPr/>
          </a:p>
          <a:p>
            <a:endParaRPr sz="2400"/>
          </a:p>
          <a:p>
            <a:r>
              <a:rPr lang="fr-FR" sz="2400"/>
              <a:t>Les QSARs qui ont été développés sur la base de ces sous-ensembles sont ensuite utilisés pour prédire la toxicité des produits chimiques qui ont été omis.</a:t>
            </a:r>
            <a:endParaRPr/>
          </a:p>
          <a:p>
            <a:endParaRPr sz="2400"/>
          </a:p>
          <a:p>
            <a:r>
              <a:rPr lang="fr-FR" sz="2400"/>
              <a:t> Cette procédure est répétée un certain nombre de fois (par exemple pour des centaines ou des milliers, selon le logiciel), de sorte que les statistiques peuvent être dérivées de la comparaison des données prédites avec les données connues. </a:t>
            </a:r>
            <a:endParaRPr/>
          </a:p>
        </p:txBody>
      </p:sp>
      <p:sp>
        <p:nvSpPr>
          <p:cNvPr id="4" name="Google Shape;508;p6">
            <a:extLst>
              <a:ext uri="{FF2B5EF4-FFF2-40B4-BE49-F238E27FC236}">
                <a16:creationId xmlns:a16="http://schemas.microsoft.com/office/drawing/2014/main" id="{03CD0D61-EF3A-4EEB-8E24-480E2F35A16D}"/>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70</a:t>
            </a:fld>
            <a:endParaRPr lang="fr-FR" dirty="0">
              <a:solidFill>
                <a:schemeClr val="bg1">
                  <a:lumMod val="65000"/>
                </a:schemeClr>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58"/>
          <p:cNvSpPr/>
          <p:nvPr/>
        </p:nvSpPr>
        <p:spPr>
          <a:xfrm>
            <a:off x="1246293" y="142916"/>
            <a:ext cx="246308" cy="294000"/>
          </a:xfrm>
          <a:prstGeom prst="rect">
            <a:avLst/>
          </a:prstGeom>
          <a:noFill/>
          <a:ln>
            <a:noFill/>
          </a:ln>
        </p:spPr>
        <p:txBody>
          <a:bodyPr spcFirstLastPara="1" wrap="square" lIns="121900" tIns="60933" rIns="121900" bIns="60933" anchor="ctr" anchorCtr="0">
            <a:spAutoFit/>
          </a:bodyPr>
          <a:lstStyle/>
          <a:p>
            <a:endParaRPr sz="1111">
              <a:solidFill>
                <a:schemeClr val="dk1"/>
              </a:solidFill>
              <a:latin typeface="Lucida Sans"/>
              <a:ea typeface="Lucida Sans"/>
              <a:cs typeface="Lucida Sans"/>
              <a:sym typeface="Lucida Sans"/>
            </a:endParaRPr>
          </a:p>
        </p:txBody>
      </p:sp>
      <p:sp>
        <p:nvSpPr>
          <p:cNvPr id="676" name="Google Shape;676;p58"/>
          <p:cNvSpPr/>
          <p:nvPr/>
        </p:nvSpPr>
        <p:spPr>
          <a:xfrm>
            <a:off x="1246293" y="989410"/>
            <a:ext cx="246308" cy="294000"/>
          </a:xfrm>
          <a:prstGeom prst="rect">
            <a:avLst/>
          </a:prstGeom>
          <a:noFill/>
          <a:ln>
            <a:noFill/>
          </a:ln>
        </p:spPr>
        <p:txBody>
          <a:bodyPr spcFirstLastPara="1" wrap="square" lIns="121900" tIns="60933" rIns="121900" bIns="60933" anchor="ctr" anchorCtr="0">
            <a:spAutoFit/>
          </a:bodyPr>
          <a:lstStyle/>
          <a:p>
            <a:endParaRPr sz="1111">
              <a:solidFill>
                <a:schemeClr val="dk1"/>
              </a:solidFill>
              <a:latin typeface="Lucida Sans"/>
              <a:ea typeface="Lucida Sans"/>
              <a:cs typeface="Lucida Sans"/>
              <a:sym typeface="Lucida Sans"/>
            </a:endParaRPr>
          </a:p>
        </p:txBody>
      </p:sp>
      <p:pic>
        <p:nvPicPr>
          <p:cNvPr id="677" name="Google Shape;677;p58"/>
          <p:cNvPicPr preferRelativeResize="0"/>
          <p:nvPr/>
        </p:nvPicPr>
        <p:blipFill rotWithShape="1">
          <a:blip r:embed="rId3">
            <a:alphaModFix/>
          </a:blip>
          <a:srcRect/>
          <a:stretch/>
        </p:blipFill>
        <p:spPr>
          <a:xfrm>
            <a:off x="3910144" y="4646674"/>
            <a:ext cx="4094419" cy="1697687"/>
          </a:xfrm>
          <a:prstGeom prst="rect">
            <a:avLst/>
          </a:prstGeom>
          <a:noFill/>
          <a:ln>
            <a:noFill/>
          </a:ln>
        </p:spPr>
      </p:pic>
      <p:sp>
        <p:nvSpPr>
          <p:cNvPr id="678" name="Google Shape;678;p58"/>
          <p:cNvSpPr txBox="1"/>
          <p:nvPr/>
        </p:nvSpPr>
        <p:spPr>
          <a:xfrm>
            <a:off x="2361992" y="108737"/>
            <a:ext cx="9601401" cy="1145721"/>
          </a:xfrm>
          <a:prstGeom prst="rect">
            <a:avLst/>
          </a:prstGeom>
          <a:noFill/>
          <a:ln>
            <a:noFill/>
          </a:ln>
        </p:spPr>
        <p:txBody>
          <a:bodyPr spcFirstLastPara="1" wrap="square" lIns="121900" tIns="60933" rIns="121900" bIns="60933" anchor="t" anchorCtr="0">
            <a:noAutofit/>
          </a:bodyPr>
          <a:lstStyle/>
          <a:p>
            <a:pPr>
              <a:lnSpc>
                <a:spcPct val="90000"/>
              </a:lnSpc>
              <a:buSzPts val="2400"/>
            </a:pPr>
            <a:r>
              <a:rPr lang="fr-FR" sz="3200" b="1">
                <a:solidFill>
                  <a:srgbClr val="002060"/>
                </a:solidFill>
              </a:rPr>
              <a:t>E</a:t>
            </a:r>
            <a:r>
              <a:rPr lang="fr-FR" sz="3200">
                <a:solidFill>
                  <a:srgbClr val="002060"/>
                </a:solidFill>
              </a:rPr>
              <a:t>stimation par « validation croisée » de la variance expliquée</a:t>
            </a:r>
            <a:endParaRPr sz="1867"/>
          </a:p>
        </p:txBody>
      </p:sp>
      <p:sp>
        <p:nvSpPr>
          <p:cNvPr id="679" name="Google Shape;679;p58"/>
          <p:cNvSpPr/>
          <p:nvPr/>
        </p:nvSpPr>
        <p:spPr>
          <a:xfrm rot="10800000">
            <a:off x="10006331" y="1797051"/>
            <a:ext cx="985520" cy="2404892"/>
          </a:xfrm>
          <a:prstGeom prst="curvedRightArrow">
            <a:avLst>
              <a:gd name="adj1" fmla="val 25000"/>
              <a:gd name="adj2" fmla="val 50000"/>
              <a:gd name="adj3" fmla="val 25000"/>
            </a:avLst>
          </a:prstGeom>
          <a:solidFill>
            <a:schemeClr val="accent1"/>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dk1"/>
              </a:solidFill>
            </a:endParaRPr>
          </a:p>
        </p:txBody>
      </p:sp>
      <p:sp>
        <p:nvSpPr>
          <p:cNvPr id="680" name="Google Shape;680;p58"/>
          <p:cNvSpPr/>
          <p:nvPr/>
        </p:nvSpPr>
        <p:spPr>
          <a:xfrm>
            <a:off x="8827771" y="1862702"/>
            <a:ext cx="985520" cy="2404892"/>
          </a:xfrm>
          <a:prstGeom prst="curvedRightArrow">
            <a:avLst>
              <a:gd name="adj1" fmla="val 25000"/>
              <a:gd name="adj2" fmla="val 50000"/>
              <a:gd name="adj3" fmla="val 25000"/>
            </a:avLst>
          </a:prstGeom>
          <a:solidFill>
            <a:schemeClr val="accent1"/>
          </a:solidFill>
          <a:ln w="25400" cap="flat" cmpd="sng">
            <a:solidFill>
              <a:srgbClr val="00402F"/>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dk1"/>
              </a:solidFill>
            </a:endParaRPr>
          </a:p>
        </p:txBody>
      </p:sp>
      <p:sp>
        <p:nvSpPr>
          <p:cNvPr id="681" name="Google Shape;681;p58"/>
          <p:cNvSpPr txBox="1"/>
          <p:nvPr/>
        </p:nvSpPr>
        <p:spPr>
          <a:xfrm>
            <a:off x="9247573" y="2753276"/>
            <a:ext cx="1356868" cy="410379"/>
          </a:xfrm>
          <a:prstGeom prst="rect">
            <a:avLst/>
          </a:prstGeom>
          <a:noFill/>
          <a:ln>
            <a:noFill/>
          </a:ln>
        </p:spPr>
        <p:txBody>
          <a:bodyPr spcFirstLastPara="1" wrap="square" lIns="121900" tIns="60933" rIns="121900" bIns="60933" anchor="t" anchorCtr="0">
            <a:spAutoFit/>
          </a:bodyPr>
          <a:lstStyle/>
          <a:p>
            <a:r>
              <a:rPr lang="fr-FR" sz="1867"/>
              <a:t>X10…00</a:t>
            </a:r>
            <a:endParaRPr sz="1867"/>
          </a:p>
        </p:txBody>
      </p:sp>
      <p:pic>
        <p:nvPicPr>
          <p:cNvPr id="682" name="Google Shape;682;p58"/>
          <p:cNvPicPr preferRelativeResize="0"/>
          <p:nvPr/>
        </p:nvPicPr>
        <p:blipFill>
          <a:blip r:embed="rId4">
            <a:alphaModFix/>
          </a:blip>
          <a:stretch>
            <a:fillRect/>
          </a:stretch>
        </p:blipFill>
        <p:spPr>
          <a:xfrm>
            <a:off x="203200" y="1486617"/>
            <a:ext cx="7904893" cy="2956857"/>
          </a:xfrm>
          <a:prstGeom prst="rect">
            <a:avLst/>
          </a:prstGeom>
          <a:noFill/>
          <a:ln>
            <a:noFill/>
          </a:ln>
        </p:spPr>
      </p:pic>
      <p:sp>
        <p:nvSpPr>
          <p:cNvPr id="10" name="Google Shape;508;p6">
            <a:extLst>
              <a:ext uri="{FF2B5EF4-FFF2-40B4-BE49-F238E27FC236}">
                <a16:creationId xmlns:a16="http://schemas.microsoft.com/office/drawing/2014/main" id="{A7CE6E9D-7595-48B5-8EAD-ED70376D2878}"/>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71</a:t>
            </a:fld>
            <a:endParaRPr lang="fr-FR" dirty="0">
              <a:solidFill>
                <a:schemeClr val="bg1">
                  <a:lumMod val="65000"/>
                </a:schemeClr>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59"/>
          <p:cNvSpPr/>
          <p:nvPr/>
        </p:nvSpPr>
        <p:spPr>
          <a:xfrm>
            <a:off x="1246293" y="142916"/>
            <a:ext cx="246308" cy="294000"/>
          </a:xfrm>
          <a:prstGeom prst="rect">
            <a:avLst/>
          </a:prstGeom>
          <a:noFill/>
          <a:ln>
            <a:noFill/>
          </a:ln>
        </p:spPr>
        <p:txBody>
          <a:bodyPr spcFirstLastPara="1" wrap="square" lIns="121900" tIns="60933" rIns="121900" bIns="60933" anchor="ctr" anchorCtr="0">
            <a:spAutoFit/>
          </a:bodyPr>
          <a:lstStyle/>
          <a:p>
            <a:endParaRPr sz="1111">
              <a:solidFill>
                <a:schemeClr val="dk1"/>
              </a:solidFill>
              <a:latin typeface="Lucida Sans"/>
              <a:ea typeface="Lucida Sans"/>
              <a:cs typeface="Lucida Sans"/>
              <a:sym typeface="Lucida Sans"/>
            </a:endParaRPr>
          </a:p>
        </p:txBody>
      </p:sp>
      <p:sp>
        <p:nvSpPr>
          <p:cNvPr id="688" name="Google Shape;688;p59"/>
          <p:cNvSpPr/>
          <p:nvPr/>
        </p:nvSpPr>
        <p:spPr>
          <a:xfrm>
            <a:off x="1246293" y="989410"/>
            <a:ext cx="246308" cy="294000"/>
          </a:xfrm>
          <a:prstGeom prst="rect">
            <a:avLst/>
          </a:prstGeom>
          <a:noFill/>
          <a:ln>
            <a:noFill/>
          </a:ln>
        </p:spPr>
        <p:txBody>
          <a:bodyPr spcFirstLastPara="1" wrap="square" lIns="121900" tIns="60933" rIns="121900" bIns="60933" anchor="ctr" anchorCtr="0">
            <a:spAutoFit/>
          </a:bodyPr>
          <a:lstStyle/>
          <a:p>
            <a:endParaRPr sz="1111">
              <a:solidFill>
                <a:schemeClr val="dk1"/>
              </a:solidFill>
              <a:latin typeface="Lucida Sans"/>
              <a:ea typeface="Lucida Sans"/>
              <a:cs typeface="Lucida Sans"/>
              <a:sym typeface="Lucida Sans"/>
            </a:endParaRPr>
          </a:p>
        </p:txBody>
      </p:sp>
      <p:sp>
        <p:nvSpPr>
          <p:cNvPr id="689" name="Google Shape;689;p59"/>
          <p:cNvSpPr txBox="1"/>
          <p:nvPr/>
        </p:nvSpPr>
        <p:spPr>
          <a:xfrm>
            <a:off x="2361992" y="108737"/>
            <a:ext cx="9601401" cy="1145721"/>
          </a:xfrm>
          <a:prstGeom prst="rect">
            <a:avLst/>
          </a:prstGeom>
          <a:noFill/>
          <a:ln>
            <a:noFill/>
          </a:ln>
        </p:spPr>
        <p:txBody>
          <a:bodyPr spcFirstLastPara="1" wrap="square" lIns="121900" tIns="60933" rIns="121900" bIns="60933" anchor="t" anchorCtr="0">
            <a:noAutofit/>
          </a:bodyPr>
          <a:lstStyle/>
          <a:p>
            <a:pPr>
              <a:lnSpc>
                <a:spcPct val="90000"/>
              </a:lnSpc>
              <a:buSzPts val="2400"/>
            </a:pPr>
            <a:r>
              <a:rPr lang="fr-FR" sz="3200" b="1">
                <a:solidFill>
                  <a:srgbClr val="002060"/>
                </a:solidFill>
              </a:rPr>
              <a:t>E</a:t>
            </a:r>
            <a:r>
              <a:rPr lang="fr-FR" sz="3200">
                <a:solidFill>
                  <a:srgbClr val="002060"/>
                </a:solidFill>
              </a:rPr>
              <a:t>stimation par « validation croisée » de la variance expliquée</a:t>
            </a:r>
            <a:endParaRPr sz="1867"/>
          </a:p>
        </p:txBody>
      </p:sp>
      <p:grpSp>
        <p:nvGrpSpPr>
          <p:cNvPr id="690" name="Google Shape;690;p59"/>
          <p:cNvGrpSpPr/>
          <p:nvPr/>
        </p:nvGrpSpPr>
        <p:grpSpPr>
          <a:xfrm>
            <a:off x="3143270" y="1254456"/>
            <a:ext cx="5680951" cy="3906893"/>
            <a:chOff x="5043307" y="525781"/>
            <a:chExt cx="4260713" cy="2930169"/>
          </a:xfrm>
        </p:grpSpPr>
        <p:sp>
          <p:nvSpPr>
            <p:cNvPr id="691" name="Google Shape;691;p59"/>
            <p:cNvSpPr/>
            <p:nvPr/>
          </p:nvSpPr>
          <p:spPr>
            <a:xfrm>
              <a:off x="5815730" y="682179"/>
              <a:ext cx="1055096" cy="322643"/>
            </a:xfrm>
            <a:prstGeom prst="rect">
              <a:avLst/>
            </a:prstGeom>
            <a:noFill/>
            <a:ln>
              <a:noFill/>
            </a:ln>
          </p:spPr>
          <p:txBody>
            <a:bodyPr spcFirstLastPara="1" wrap="square" lIns="121900" tIns="60933" rIns="121900" bIns="60933" anchor="t" anchorCtr="0">
              <a:spAutoFit/>
            </a:bodyPr>
            <a:lstStyle/>
            <a:p>
              <a:r>
                <a:rPr lang="fr-FR" sz="1996"/>
                <a:t>0 &lt; Q</a:t>
              </a:r>
              <a:r>
                <a:rPr lang="fr-FR" sz="1996" baseline="30000"/>
                <a:t>2</a:t>
              </a:r>
              <a:r>
                <a:rPr lang="fr-FR" sz="1996"/>
                <a:t> &lt; 1</a:t>
              </a:r>
              <a:endParaRPr sz="1996"/>
            </a:p>
          </p:txBody>
        </p:sp>
        <p:sp>
          <p:nvSpPr>
            <p:cNvPr id="692" name="Google Shape;692;p59"/>
            <p:cNvSpPr/>
            <p:nvPr/>
          </p:nvSpPr>
          <p:spPr>
            <a:xfrm>
              <a:off x="5821183" y="959593"/>
              <a:ext cx="1043876" cy="322643"/>
            </a:xfrm>
            <a:prstGeom prst="rect">
              <a:avLst/>
            </a:prstGeom>
            <a:noFill/>
            <a:ln>
              <a:noFill/>
            </a:ln>
          </p:spPr>
          <p:txBody>
            <a:bodyPr spcFirstLastPara="1" wrap="square" lIns="121900" tIns="60933" rIns="121900" bIns="60933" anchor="t" anchorCtr="0">
              <a:spAutoFit/>
            </a:bodyPr>
            <a:lstStyle/>
            <a:p>
              <a:r>
                <a:rPr lang="fr-FR" sz="1996"/>
                <a:t>0 &lt; R</a:t>
              </a:r>
              <a:r>
                <a:rPr lang="fr-FR" sz="1996" baseline="30000"/>
                <a:t>2</a:t>
              </a:r>
              <a:r>
                <a:rPr lang="fr-FR" sz="1996"/>
                <a:t> &lt; 1</a:t>
              </a:r>
              <a:endParaRPr sz="1996"/>
            </a:p>
          </p:txBody>
        </p:sp>
        <p:cxnSp>
          <p:nvCxnSpPr>
            <p:cNvPr id="693" name="Google Shape;693;p59"/>
            <p:cNvCxnSpPr/>
            <p:nvPr/>
          </p:nvCxnSpPr>
          <p:spPr>
            <a:xfrm>
              <a:off x="5351766" y="2807259"/>
              <a:ext cx="3952254" cy="0"/>
            </a:xfrm>
            <a:prstGeom prst="straightConnector1">
              <a:avLst/>
            </a:prstGeom>
            <a:noFill/>
            <a:ln w="19050" cap="flat" cmpd="sng">
              <a:solidFill>
                <a:schemeClr val="dk1"/>
              </a:solidFill>
              <a:prstDash val="solid"/>
              <a:round/>
              <a:headEnd type="none" w="med" len="med"/>
              <a:tailEnd type="stealth" w="med" len="med"/>
            </a:ln>
          </p:spPr>
        </p:cxnSp>
        <p:sp>
          <p:nvSpPr>
            <p:cNvPr id="694" name="Google Shape;694;p59"/>
            <p:cNvSpPr txBox="1"/>
            <p:nvPr/>
          </p:nvSpPr>
          <p:spPr>
            <a:xfrm>
              <a:off x="6062254" y="2871312"/>
              <a:ext cx="2910290" cy="584638"/>
            </a:xfrm>
            <a:prstGeom prst="rect">
              <a:avLst/>
            </a:prstGeom>
            <a:noFill/>
            <a:ln>
              <a:noFill/>
            </a:ln>
          </p:spPr>
          <p:txBody>
            <a:bodyPr spcFirstLastPara="1" wrap="square" lIns="121900" tIns="60933" rIns="121900" bIns="60933" anchor="t" anchorCtr="0">
              <a:spAutoFit/>
            </a:bodyPr>
            <a:lstStyle/>
            <a:p>
              <a:r>
                <a:rPr lang="fr-FR" sz="2133">
                  <a:solidFill>
                    <a:schemeClr val="dk1"/>
                  </a:solidFill>
                  <a:latin typeface="Lucida Sans"/>
                  <a:ea typeface="Lucida Sans"/>
                  <a:cs typeface="Lucida Sans"/>
                  <a:sym typeface="Lucida Sans"/>
                </a:rPr>
                <a:t>Nombre de descripteurs</a:t>
              </a:r>
              <a:endParaRPr sz="2133">
                <a:solidFill>
                  <a:schemeClr val="dk1"/>
                </a:solidFill>
                <a:latin typeface="Lucida Sans"/>
                <a:ea typeface="Lucida Sans"/>
                <a:cs typeface="Lucida Sans"/>
                <a:sym typeface="Lucida Sans"/>
              </a:endParaRPr>
            </a:p>
            <a:p>
              <a:endParaRPr sz="2133">
                <a:solidFill>
                  <a:schemeClr val="dk1"/>
                </a:solidFill>
                <a:latin typeface="Lucida Sans"/>
                <a:ea typeface="Lucida Sans"/>
                <a:cs typeface="Lucida Sans"/>
                <a:sym typeface="Lucida Sans"/>
              </a:endParaRPr>
            </a:p>
          </p:txBody>
        </p:sp>
        <p:cxnSp>
          <p:nvCxnSpPr>
            <p:cNvPr id="695" name="Google Shape;695;p59"/>
            <p:cNvCxnSpPr/>
            <p:nvPr/>
          </p:nvCxnSpPr>
          <p:spPr>
            <a:xfrm rot="-5400000">
              <a:off x="4229717" y="1666532"/>
              <a:ext cx="2282658" cy="1155"/>
            </a:xfrm>
            <a:prstGeom prst="straightConnector1">
              <a:avLst/>
            </a:prstGeom>
            <a:noFill/>
            <a:ln w="19050" cap="flat" cmpd="sng">
              <a:solidFill>
                <a:schemeClr val="dk1"/>
              </a:solidFill>
              <a:prstDash val="solid"/>
              <a:round/>
              <a:headEnd type="none" w="med" len="med"/>
              <a:tailEnd type="stealth" w="med" len="med"/>
            </a:ln>
          </p:spPr>
        </p:cxnSp>
        <p:sp>
          <p:nvSpPr>
            <p:cNvPr id="696" name="Google Shape;696;p59"/>
            <p:cNvSpPr/>
            <p:nvPr/>
          </p:nvSpPr>
          <p:spPr>
            <a:xfrm>
              <a:off x="5043307" y="751090"/>
              <a:ext cx="314510" cy="338465"/>
            </a:xfrm>
            <a:prstGeom prst="rect">
              <a:avLst/>
            </a:prstGeom>
            <a:noFill/>
            <a:ln>
              <a:noFill/>
            </a:ln>
          </p:spPr>
          <p:txBody>
            <a:bodyPr spcFirstLastPara="1" wrap="square" lIns="121900" tIns="60933" rIns="121900" bIns="60933" anchor="t" anchorCtr="0">
              <a:spAutoFit/>
            </a:bodyPr>
            <a:lstStyle/>
            <a:p>
              <a:r>
                <a:rPr lang="fr-FR" sz="2133">
                  <a:solidFill>
                    <a:schemeClr val="dk1"/>
                  </a:solidFill>
                  <a:latin typeface="Lucida Sans"/>
                  <a:ea typeface="Lucida Sans"/>
                  <a:cs typeface="Lucida Sans"/>
                  <a:sym typeface="Lucida Sans"/>
                </a:rPr>
                <a:t>1</a:t>
              </a:r>
              <a:endParaRPr sz="2133">
                <a:solidFill>
                  <a:schemeClr val="dk1"/>
                </a:solidFill>
                <a:latin typeface="Lucida Sans"/>
                <a:ea typeface="Lucida Sans"/>
                <a:cs typeface="Lucida Sans"/>
                <a:sym typeface="Lucida Sans"/>
              </a:endParaRPr>
            </a:p>
          </p:txBody>
        </p:sp>
        <p:sp>
          <p:nvSpPr>
            <p:cNvPr id="697" name="Google Shape;697;p59"/>
            <p:cNvSpPr/>
            <p:nvPr/>
          </p:nvSpPr>
          <p:spPr>
            <a:xfrm>
              <a:off x="5049531" y="2616702"/>
              <a:ext cx="314510" cy="338465"/>
            </a:xfrm>
            <a:prstGeom prst="rect">
              <a:avLst/>
            </a:prstGeom>
            <a:noFill/>
            <a:ln>
              <a:noFill/>
            </a:ln>
          </p:spPr>
          <p:txBody>
            <a:bodyPr spcFirstLastPara="1" wrap="square" lIns="121900" tIns="60933" rIns="121900" bIns="60933" anchor="t" anchorCtr="0">
              <a:spAutoFit/>
            </a:bodyPr>
            <a:lstStyle/>
            <a:p>
              <a:r>
                <a:rPr lang="fr-FR" sz="2133">
                  <a:solidFill>
                    <a:schemeClr val="dk1"/>
                  </a:solidFill>
                  <a:latin typeface="Lucida Sans"/>
                  <a:ea typeface="Lucida Sans"/>
                  <a:cs typeface="Lucida Sans"/>
                  <a:sym typeface="Lucida Sans"/>
                </a:rPr>
                <a:t>0</a:t>
              </a:r>
              <a:endParaRPr sz="2133">
                <a:solidFill>
                  <a:schemeClr val="dk1"/>
                </a:solidFill>
                <a:latin typeface="Lucida Sans"/>
                <a:ea typeface="Lucida Sans"/>
                <a:cs typeface="Lucida Sans"/>
                <a:sym typeface="Lucida Sans"/>
              </a:endParaRPr>
            </a:p>
          </p:txBody>
        </p:sp>
        <p:sp>
          <p:nvSpPr>
            <p:cNvPr id="698" name="Google Shape;698;p59"/>
            <p:cNvSpPr/>
            <p:nvPr/>
          </p:nvSpPr>
          <p:spPr>
            <a:xfrm>
              <a:off x="5373367" y="950966"/>
              <a:ext cx="3018277" cy="1844328"/>
            </a:xfrm>
            <a:custGeom>
              <a:avLst/>
              <a:gdLst/>
              <a:ahLst/>
              <a:cxnLst/>
              <a:rect l="l" t="t" r="r" b="b"/>
              <a:pathLst>
                <a:path w="4151086" h="2481943" extrusionOk="0">
                  <a:moveTo>
                    <a:pt x="0" y="2481943"/>
                  </a:moveTo>
                  <a:cubicBezTo>
                    <a:pt x="720876" y="1781628"/>
                    <a:pt x="1441752" y="1081314"/>
                    <a:pt x="2133600" y="667657"/>
                  </a:cubicBezTo>
                  <a:cubicBezTo>
                    <a:pt x="2825448" y="254000"/>
                    <a:pt x="4151086" y="0"/>
                    <a:pt x="4151086" y="0"/>
                  </a:cubicBezTo>
                </a:path>
              </a:pathLst>
            </a:custGeom>
            <a:noFill/>
            <a:ln w="1905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endParaRPr sz="1667"/>
            </a:p>
          </p:txBody>
        </p:sp>
        <p:sp>
          <p:nvSpPr>
            <p:cNvPr id="699" name="Google Shape;699;p59"/>
            <p:cNvSpPr/>
            <p:nvPr/>
          </p:nvSpPr>
          <p:spPr>
            <a:xfrm>
              <a:off x="5366771" y="1423507"/>
              <a:ext cx="2677929" cy="1373134"/>
            </a:xfrm>
            <a:custGeom>
              <a:avLst/>
              <a:gdLst/>
              <a:ahLst/>
              <a:cxnLst/>
              <a:rect l="l" t="t" r="r" b="b"/>
              <a:pathLst>
                <a:path w="3683000" h="1847850" extrusionOk="0">
                  <a:moveTo>
                    <a:pt x="0" y="1847850"/>
                  </a:moveTo>
                  <a:cubicBezTo>
                    <a:pt x="604308" y="1304925"/>
                    <a:pt x="1208617" y="762000"/>
                    <a:pt x="1625600" y="463550"/>
                  </a:cubicBezTo>
                  <a:cubicBezTo>
                    <a:pt x="2042583" y="165100"/>
                    <a:pt x="2239433" y="0"/>
                    <a:pt x="2501900" y="57150"/>
                  </a:cubicBezTo>
                  <a:cubicBezTo>
                    <a:pt x="2764367" y="114300"/>
                    <a:pt x="3003550" y="569383"/>
                    <a:pt x="3200400" y="806450"/>
                  </a:cubicBezTo>
                  <a:cubicBezTo>
                    <a:pt x="3397250" y="1043517"/>
                    <a:pt x="3540125" y="1261533"/>
                    <a:pt x="3683000" y="1479550"/>
                  </a:cubicBezTo>
                </a:path>
              </a:pathLst>
            </a:custGeom>
            <a:noFill/>
            <a:ln w="19050" cap="flat" cmpd="sng">
              <a:solidFill>
                <a:schemeClr val="dk1"/>
              </a:solidFill>
              <a:prstDash val="solid"/>
              <a:round/>
              <a:headEnd type="none" w="sm" len="sm"/>
              <a:tailEnd type="none" w="sm" len="sm"/>
            </a:ln>
          </p:spPr>
          <p:txBody>
            <a:bodyPr spcFirstLastPara="1" wrap="square" lIns="121900" tIns="60933" rIns="121900" bIns="60933" anchor="t" anchorCtr="0">
              <a:noAutofit/>
            </a:bodyPr>
            <a:lstStyle/>
            <a:p>
              <a:endParaRPr sz="1667"/>
            </a:p>
          </p:txBody>
        </p:sp>
        <p:sp>
          <p:nvSpPr>
            <p:cNvPr id="700" name="Google Shape;700;p59"/>
            <p:cNvSpPr/>
            <p:nvPr/>
          </p:nvSpPr>
          <p:spPr>
            <a:xfrm>
              <a:off x="7953510" y="2131313"/>
              <a:ext cx="456887" cy="284701"/>
            </a:xfrm>
            <a:prstGeom prst="rect">
              <a:avLst/>
            </a:prstGeom>
            <a:noFill/>
            <a:ln>
              <a:noFill/>
            </a:ln>
          </p:spPr>
          <p:txBody>
            <a:bodyPr spcFirstLastPara="1" wrap="square" lIns="121900" tIns="60933" rIns="121900" bIns="60933" anchor="t" anchorCtr="0">
              <a:spAutoFit/>
            </a:bodyPr>
            <a:lstStyle/>
            <a:p>
              <a:r>
                <a:rPr lang="fr-FR" sz="1667" b="1">
                  <a:solidFill>
                    <a:schemeClr val="dk1"/>
                  </a:solidFill>
                  <a:latin typeface="Lucida Sans"/>
                  <a:ea typeface="Lucida Sans"/>
                  <a:cs typeface="Lucida Sans"/>
                  <a:sym typeface="Lucida Sans"/>
                </a:rPr>
                <a:t>Q</a:t>
              </a:r>
              <a:r>
                <a:rPr lang="fr-FR" sz="1667" b="1" baseline="30000">
                  <a:solidFill>
                    <a:schemeClr val="dk1"/>
                  </a:solidFill>
                  <a:latin typeface="Lucida Sans"/>
                  <a:ea typeface="Lucida Sans"/>
                  <a:cs typeface="Lucida Sans"/>
                  <a:sym typeface="Lucida Sans"/>
                </a:rPr>
                <a:t>2</a:t>
              </a:r>
              <a:endParaRPr sz="1667">
                <a:solidFill>
                  <a:schemeClr val="dk1"/>
                </a:solidFill>
                <a:latin typeface="Lucida Sans"/>
                <a:ea typeface="Lucida Sans"/>
                <a:cs typeface="Lucida Sans"/>
                <a:sym typeface="Lucida Sans"/>
              </a:endParaRPr>
            </a:p>
          </p:txBody>
        </p:sp>
        <p:sp>
          <p:nvSpPr>
            <p:cNvPr id="701" name="Google Shape;701;p59"/>
            <p:cNvSpPr/>
            <p:nvPr/>
          </p:nvSpPr>
          <p:spPr>
            <a:xfrm>
              <a:off x="8057396" y="751090"/>
              <a:ext cx="385014" cy="284701"/>
            </a:xfrm>
            <a:prstGeom prst="rect">
              <a:avLst/>
            </a:prstGeom>
            <a:noFill/>
            <a:ln>
              <a:noFill/>
            </a:ln>
          </p:spPr>
          <p:txBody>
            <a:bodyPr spcFirstLastPara="1" wrap="square" lIns="121900" tIns="60933" rIns="121900" bIns="60933" anchor="t" anchorCtr="0">
              <a:spAutoFit/>
            </a:bodyPr>
            <a:lstStyle/>
            <a:p>
              <a:r>
                <a:rPr lang="fr-FR" sz="1667" b="1">
                  <a:solidFill>
                    <a:schemeClr val="dk1"/>
                  </a:solidFill>
                  <a:latin typeface="Lucida Sans"/>
                  <a:ea typeface="Lucida Sans"/>
                  <a:cs typeface="Lucida Sans"/>
                  <a:sym typeface="Lucida Sans"/>
                </a:rPr>
                <a:t>r</a:t>
              </a:r>
              <a:r>
                <a:rPr lang="fr-FR" sz="1667" b="1" baseline="30000">
                  <a:solidFill>
                    <a:schemeClr val="dk1"/>
                  </a:solidFill>
                  <a:latin typeface="Lucida Sans"/>
                  <a:ea typeface="Lucida Sans"/>
                  <a:cs typeface="Lucida Sans"/>
                  <a:sym typeface="Lucida Sans"/>
                </a:rPr>
                <a:t>2</a:t>
              </a:r>
              <a:endParaRPr sz="1667">
                <a:solidFill>
                  <a:schemeClr val="dk1"/>
                </a:solidFill>
                <a:latin typeface="Lucida Sans"/>
                <a:ea typeface="Lucida Sans"/>
                <a:cs typeface="Lucida Sans"/>
                <a:sym typeface="Lucida Sans"/>
              </a:endParaRPr>
            </a:p>
          </p:txBody>
        </p:sp>
      </p:grpSp>
      <p:sp>
        <p:nvSpPr>
          <p:cNvPr id="702" name="Google Shape;702;p59"/>
          <p:cNvSpPr txBox="1"/>
          <p:nvPr/>
        </p:nvSpPr>
        <p:spPr>
          <a:xfrm>
            <a:off x="568960" y="4744992"/>
            <a:ext cx="11394400" cy="1969395"/>
          </a:xfrm>
          <a:prstGeom prst="rect">
            <a:avLst/>
          </a:prstGeom>
          <a:noFill/>
          <a:ln>
            <a:noFill/>
          </a:ln>
        </p:spPr>
        <p:txBody>
          <a:bodyPr spcFirstLastPara="1" wrap="square" lIns="121900" tIns="60933" rIns="121900" bIns="60933" anchor="t" anchorCtr="0">
            <a:spAutoFit/>
          </a:bodyPr>
          <a:lstStyle/>
          <a:p>
            <a:pPr marL="380990" indent="-397923">
              <a:buSzPts val="1600"/>
              <a:buFont typeface="Noto Sans Symbols"/>
              <a:buChar char="▪"/>
            </a:pPr>
            <a:r>
              <a:rPr lang="fr-FR" sz="2133" dirty="0"/>
              <a:t>Contrairement au coefficient  de </a:t>
            </a:r>
            <a:r>
              <a:rPr lang="fr-FR" sz="2133" dirty="0" err="1"/>
              <a:t>determination</a:t>
            </a:r>
            <a:r>
              <a:rPr lang="fr-FR" sz="2133" dirty="0"/>
              <a:t> R</a:t>
            </a:r>
            <a:r>
              <a:rPr lang="fr-FR" sz="2133" baseline="30000" dirty="0"/>
              <a:t>2</a:t>
            </a:r>
            <a:r>
              <a:rPr lang="fr-FR" sz="2133" dirty="0"/>
              <a:t> , Q</a:t>
            </a:r>
            <a:r>
              <a:rPr lang="fr-FR" sz="2133" baseline="30000" dirty="0"/>
              <a:t>2 </a:t>
            </a:r>
            <a:r>
              <a:rPr lang="fr-FR" sz="2133" dirty="0"/>
              <a:t>n’augmente pas lorsque des descripteurs sont ajoutés. </a:t>
            </a:r>
            <a:endParaRPr sz="2133" dirty="0"/>
          </a:p>
          <a:p>
            <a:pPr marL="380990" indent="-397923">
              <a:spcBef>
                <a:spcPts val="800"/>
              </a:spcBef>
              <a:buSzPts val="1600"/>
              <a:buFont typeface="Noto Sans Symbols"/>
              <a:buChar char="▪"/>
            </a:pPr>
            <a:r>
              <a:rPr lang="fr-FR" sz="2133" dirty="0"/>
              <a:t>La valeur de Q2 augmente uniquement lorsque les descripteurs ajoutés sont utiles. Si ils ne sont pas utiles pour la prédiction Q</a:t>
            </a:r>
            <a:r>
              <a:rPr lang="fr-FR" sz="2133" baseline="30000" dirty="0"/>
              <a:t>2</a:t>
            </a:r>
            <a:r>
              <a:rPr lang="fr-FR" sz="2133" dirty="0"/>
              <a:t> diminue.</a:t>
            </a:r>
            <a:endParaRPr sz="2133" dirty="0"/>
          </a:p>
          <a:p>
            <a:pPr marL="380990" indent="-262460">
              <a:spcBef>
                <a:spcPts val="800"/>
              </a:spcBef>
              <a:buSzPts val="1400"/>
            </a:pPr>
            <a:endParaRPr sz="2133" dirty="0">
              <a:solidFill>
                <a:srgbClr val="003087"/>
              </a:solidFill>
            </a:endParaRPr>
          </a:p>
        </p:txBody>
      </p:sp>
      <p:sp>
        <p:nvSpPr>
          <p:cNvPr id="18" name="Google Shape;508;p6">
            <a:extLst>
              <a:ext uri="{FF2B5EF4-FFF2-40B4-BE49-F238E27FC236}">
                <a16:creationId xmlns:a16="http://schemas.microsoft.com/office/drawing/2014/main" id="{58C06C97-0A80-494F-94CE-47DD7B40FF0B}"/>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72</a:t>
            </a:fld>
            <a:endParaRPr lang="fr-FR" dirty="0">
              <a:solidFill>
                <a:schemeClr val="bg1">
                  <a:lumMod val="65000"/>
                </a:schemeClr>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60"/>
          <p:cNvSpPr txBox="1">
            <a:spLocks noGrp="1"/>
          </p:cNvSpPr>
          <p:nvPr>
            <p:ph type="title" idx="4294967295"/>
          </p:nvPr>
        </p:nvSpPr>
        <p:spPr>
          <a:xfrm>
            <a:off x="2583003" y="265448"/>
            <a:ext cx="8984581" cy="532397"/>
          </a:xfrm>
          <a:prstGeom prst="rect">
            <a:avLst/>
          </a:prstGeom>
          <a:noFill/>
          <a:ln>
            <a:noFill/>
          </a:ln>
        </p:spPr>
        <p:txBody>
          <a:bodyPr spcFirstLastPara="1" wrap="square" lIns="0" tIns="0" rIns="0" bIns="0" anchor="t" anchorCtr="0">
            <a:noAutofit/>
          </a:bodyPr>
          <a:lstStyle/>
          <a:p>
            <a:pPr>
              <a:buSzPts val="2550"/>
            </a:pPr>
            <a:r>
              <a:rPr lang="fr-FR">
                <a:solidFill>
                  <a:srgbClr val="0070C0"/>
                </a:solidFill>
              </a:rPr>
              <a:t>Prédictivité « externe »</a:t>
            </a:r>
            <a:endParaRPr/>
          </a:p>
        </p:txBody>
      </p:sp>
      <p:sp>
        <p:nvSpPr>
          <p:cNvPr id="708" name="Google Shape;708;p60"/>
          <p:cNvSpPr txBox="1">
            <a:spLocks noGrp="1"/>
          </p:cNvSpPr>
          <p:nvPr>
            <p:ph type="body" idx="1"/>
          </p:nvPr>
        </p:nvSpPr>
        <p:spPr>
          <a:xfrm>
            <a:off x="450853" y="1263984"/>
            <a:ext cx="11116732" cy="2302544"/>
          </a:xfrm>
          <a:prstGeom prst="rect">
            <a:avLst/>
          </a:prstGeom>
          <a:noFill/>
          <a:ln>
            <a:noFill/>
          </a:ln>
        </p:spPr>
        <p:txBody>
          <a:bodyPr spcFirstLastPara="1" wrap="square" lIns="0" tIns="0" rIns="0" bIns="0" anchor="t" anchorCtr="0">
            <a:noAutofit/>
          </a:bodyPr>
          <a:lstStyle/>
          <a:p>
            <a:pPr>
              <a:spcBef>
                <a:spcPts val="1600"/>
              </a:spcBef>
            </a:pPr>
            <a:r>
              <a:rPr lang="fr-FR" sz="2400"/>
              <a:t>Une validation statistique externe se réfère à un exercice de validation lors duquel la prédictivité du modèle est vérifiée par rapport à un jeu de substances (jeu de validation) qui :</a:t>
            </a:r>
            <a:endParaRPr/>
          </a:p>
          <a:p>
            <a:pPr marL="1652279" indent="-433109">
              <a:spcBef>
                <a:spcPts val="2400"/>
              </a:spcBef>
              <a:buFont typeface="Arial"/>
              <a:buAutoNum type="arabicParenR"/>
            </a:pPr>
            <a:r>
              <a:rPr lang="fr-FR" sz="2400"/>
              <a:t>Appartient au domaine d’application du modèle</a:t>
            </a:r>
            <a:endParaRPr/>
          </a:p>
          <a:p>
            <a:pPr marL="1652279" indent="-433109">
              <a:spcBef>
                <a:spcPts val="2400"/>
              </a:spcBef>
              <a:buFont typeface="Arial"/>
              <a:buAutoNum type="arabicParenR"/>
            </a:pPr>
            <a:r>
              <a:rPr lang="fr-FR" sz="2400"/>
              <a:t>Il n’a pas été utilisé lors de la dérivation du modèle</a:t>
            </a:r>
            <a:endParaRPr/>
          </a:p>
          <a:p>
            <a:pPr marL="433111" indent="-433111">
              <a:spcBef>
                <a:spcPts val="2400"/>
              </a:spcBef>
            </a:pPr>
            <a:endParaRPr sz="2400"/>
          </a:p>
          <a:p>
            <a:pPr marL="433111" indent="-433111">
              <a:spcBef>
                <a:spcPts val="2400"/>
              </a:spcBef>
              <a:spcAft>
                <a:spcPts val="800"/>
              </a:spcAft>
            </a:pPr>
            <a:endParaRPr sz="2400"/>
          </a:p>
        </p:txBody>
      </p:sp>
      <p:sp>
        <p:nvSpPr>
          <p:cNvPr id="709" name="Google Shape;709;p60"/>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710" name="Google Shape;710;p60"/>
          <p:cNvSpPr/>
          <p:nvPr/>
        </p:nvSpPr>
        <p:spPr>
          <a:xfrm>
            <a:off x="1132975" y="933824"/>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711" name="Google Shape;711;p60"/>
          <p:cNvSpPr/>
          <p:nvPr/>
        </p:nvSpPr>
        <p:spPr>
          <a:xfrm>
            <a:off x="1132975" y="-149018"/>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712" name="Google Shape;712;p60"/>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713" name="Google Shape;713;p60"/>
          <p:cNvSpPr/>
          <p:nvPr/>
        </p:nvSpPr>
        <p:spPr>
          <a:xfrm>
            <a:off x="1132975" y="1294772"/>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714" name="Google Shape;714;p60"/>
          <p:cNvSpPr/>
          <p:nvPr/>
        </p:nvSpPr>
        <p:spPr>
          <a:xfrm>
            <a:off x="1132975" y="67549"/>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sp>
        <p:nvSpPr>
          <p:cNvPr id="715" name="Google Shape;715;p60"/>
          <p:cNvSpPr/>
          <p:nvPr/>
        </p:nvSpPr>
        <p:spPr>
          <a:xfrm>
            <a:off x="1132975" y="1294772"/>
            <a:ext cx="246308" cy="298040"/>
          </a:xfrm>
          <a:prstGeom prst="rect">
            <a:avLst/>
          </a:prstGeom>
          <a:noFill/>
          <a:ln>
            <a:noFill/>
          </a:ln>
        </p:spPr>
        <p:txBody>
          <a:bodyPr spcFirstLastPara="1" wrap="square" lIns="121900" tIns="60933" rIns="121900" bIns="60933" anchor="ctr" anchorCtr="0">
            <a:spAutoFit/>
          </a:bodyPr>
          <a:lstStyle/>
          <a:p>
            <a:endParaRPr sz="1137">
              <a:solidFill>
                <a:schemeClr val="dk1"/>
              </a:solidFill>
              <a:latin typeface="Lucida Sans"/>
              <a:ea typeface="Lucida Sans"/>
              <a:cs typeface="Lucida Sans"/>
              <a:sym typeface="Lucida Sans"/>
            </a:endParaRPr>
          </a:p>
        </p:txBody>
      </p:sp>
      <p:pic>
        <p:nvPicPr>
          <p:cNvPr id="716" name="Google Shape;716;p60"/>
          <p:cNvPicPr preferRelativeResize="0"/>
          <p:nvPr/>
        </p:nvPicPr>
        <p:blipFill rotWithShape="1">
          <a:blip r:embed="rId3">
            <a:alphaModFix/>
          </a:blip>
          <a:srcRect/>
          <a:stretch/>
        </p:blipFill>
        <p:spPr>
          <a:xfrm>
            <a:off x="671701" y="4464886"/>
            <a:ext cx="5612732" cy="1425743"/>
          </a:xfrm>
          <a:prstGeom prst="rect">
            <a:avLst/>
          </a:prstGeom>
          <a:noFill/>
          <a:ln>
            <a:noFill/>
          </a:ln>
        </p:spPr>
      </p:pic>
      <p:pic>
        <p:nvPicPr>
          <p:cNvPr id="717" name="Google Shape;717;p60"/>
          <p:cNvPicPr preferRelativeResize="0"/>
          <p:nvPr/>
        </p:nvPicPr>
        <p:blipFill rotWithShape="1">
          <a:blip r:embed="rId4">
            <a:alphaModFix/>
          </a:blip>
          <a:srcRect/>
          <a:stretch/>
        </p:blipFill>
        <p:spPr>
          <a:xfrm>
            <a:off x="6917638" y="4464885"/>
            <a:ext cx="3401929" cy="1813760"/>
          </a:xfrm>
          <a:prstGeom prst="rect">
            <a:avLst/>
          </a:prstGeom>
          <a:noFill/>
          <a:ln>
            <a:noFill/>
          </a:ln>
        </p:spPr>
      </p:pic>
      <p:sp>
        <p:nvSpPr>
          <p:cNvPr id="13" name="Google Shape;508;p6">
            <a:extLst>
              <a:ext uri="{FF2B5EF4-FFF2-40B4-BE49-F238E27FC236}">
                <a16:creationId xmlns:a16="http://schemas.microsoft.com/office/drawing/2014/main" id="{051AC9F0-8938-426C-A0F6-29C909A18667}"/>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73</a:t>
            </a:fld>
            <a:endParaRPr lang="fr-FR" dirty="0">
              <a:solidFill>
                <a:schemeClr val="bg1">
                  <a:lumMod val="65000"/>
                </a:schemeClr>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1"/>
          <p:cNvSpPr txBox="1"/>
          <p:nvPr/>
        </p:nvSpPr>
        <p:spPr>
          <a:xfrm>
            <a:off x="2583003" y="265448"/>
            <a:ext cx="8984581" cy="532397"/>
          </a:xfrm>
          <a:prstGeom prst="rect">
            <a:avLst/>
          </a:prstGeom>
          <a:noFill/>
          <a:ln>
            <a:noFill/>
          </a:ln>
        </p:spPr>
        <p:txBody>
          <a:bodyPr spcFirstLastPara="1" wrap="square" lIns="0" tIns="0" rIns="0" bIns="0" anchor="t" anchorCtr="0">
            <a:noAutofit/>
          </a:bodyPr>
          <a:lstStyle/>
          <a:p>
            <a:pPr>
              <a:lnSpc>
                <a:spcPct val="90000"/>
              </a:lnSpc>
              <a:buClr>
                <a:schemeClr val="dk1"/>
              </a:buClr>
              <a:buSzPts val="2550"/>
            </a:pPr>
            <a:r>
              <a:rPr lang="fr-FR" sz="3400" b="1">
                <a:solidFill>
                  <a:srgbClr val="0070C0"/>
                </a:solidFill>
              </a:rPr>
              <a:t>Prédictivité « externe »</a:t>
            </a:r>
            <a:endParaRPr sz="3400" b="1">
              <a:solidFill>
                <a:srgbClr val="0070C0"/>
              </a:solidFill>
            </a:endParaRPr>
          </a:p>
        </p:txBody>
      </p:sp>
      <p:sp>
        <p:nvSpPr>
          <p:cNvPr id="723" name="Google Shape;723;p61"/>
          <p:cNvSpPr txBox="1"/>
          <p:nvPr/>
        </p:nvSpPr>
        <p:spPr>
          <a:xfrm>
            <a:off x="6785441" y="4375085"/>
            <a:ext cx="5338400" cy="1354162"/>
          </a:xfrm>
          <a:prstGeom prst="rect">
            <a:avLst/>
          </a:prstGeom>
          <a:noFill/>
          <a:ln>
            <a:noFill/>
          </a:ln>
        </p:spPr>
        <p:txBody>
          <a:bodyPr spcFirstLastPara="1" wrap="square" lIns="121900" tIns="60933" rIns="121900" bIns="60933" anchor="t" anchorCtr="0">
            <a:spAutoFit/>
          </a:bodyPr>
          <a:lstStyle/>
          <a:p>
            <a:r>
              <a:rPr lang="fr-FR" sz="2000"/>
              <a:t>Performance : </a:t>
            </a:r>
            <a:r>
              <a:rPr lang="fr-FR" sz="2000" b="1">
                <a:solidFill>
                  <a:srgbClr val="001A54"/>
                </a:solidFill>
              </a:rPr>
              <a:t>85% </a:t>
            </a:r>
            <a:r>
              <a:rPr lang="fr-FR" sz="2000"/>
              <a:t>et </a:t>
            </a:r>
            <a:r>
              <a:rPr lang="fr-FR" sz="2000" b="1">
                <a:solidFill>
                  <a:srgbClr val="001A54"/>
                </a:solidFill>
              </a:rPr>
              <a:t>93%</a:t>
            </a:r>
            <a:r>
              <a:rPr lang="fr-FR" sz="2000"/>
              <a:t> des concentrations internes observées ont été prédit dans un </a:t>
            </a:r>
            <a:r>
              <a:rPr lang="fr-FR" sz="2000" b="1"/>
              <a:t>facteur 2</a:t>
            </a:r>
            <a:r>
              <a:rPr lang="fr-FR" sz="2000"/>
              <a:t> pour le PCZ et l’IMZ, respectivement</a:t>
            </a:r>
            <a:endParaRPr sz="2000"/>
          </a:p>
        </p:txBody>
      </p:sp>
      <p:sp>
        <p:nvSpPr>
          <p:cNvPr id="724" name="Google Shape;724;p61"/>
          <p:cNvSpPr/>
          <p:nvPr/>
        </p:nvSpPr>
        <p:spPr>
          <a:xfrm>
            <a:off x="281127" y="797846"/>
            <a:ext cx="6540268" cy="5521572"/>
          </a:xfrm>
          <a:prstGeom prst="roundRect">
            <a:avLst>
              <a:gd name="adj" fmla="val 6077"/>
            </a:avLst>
          </a:prstGeom>
          <a:solidFill>
            <a:schemeClr val="lt1"/>
          </a:solidFill>
          <a:ln>
            <a:noFill/>
          </a:ln>
        </p:spPr>
        <p:txBody>
          <a:bodyPr spcFirstLastPara="1" wrap="square" lIns="121900" tIns="60933" rIns="121900" bIns="60933" anchor="t" anchorCtr="0">
            <a:noAutofit/>
          </a:bodyPr>
          <a:lstStyle/>
          <a:p>
            <a:pPr>
              <a:buSzPts val="1200"/>
            </a:pPr>
            <a:endParaRPr sz="1600">
              <a:solidFill>
                <a:schemeClr val="dk1"/>
              </a:solidFill>
              <a:latin typeface="Lucida Sans"/>
              <a:ea typeface="Lucida Sans"/>
              <a:cs typeface="Lucida Sans"/>
              <a:sym typeface="Lucida Sans"/>
            </a:endParaRPr>
          </a:p>
        </p:txBody>
      </p:sp>
      <p:pic>
        <p:nvPicPr>
          <p:cNvPr id="725" name="Google Shape;725;p61" descr="Une image contenant diagramme&#10;&#10;Description générée automatiquement"/>
          <p:cNvPicPr preferRelativeResize="0"/>
          <p:nvPr/>
        </p:nvPicPr>
        <p:blipFill rotWithShape="1">
          <a:blip r:embed="rId3">
            <a:alphaModFix/>
          </a:blip>
          <a:srcRect/>
          <a:stretch/>
        </p:blipFill>
        <p:spPr>
          <a:xfrm>
            <a:off x="834090" y="1187614"/>
            <a:ext cx="5398388" cy="4578380"/>
          </a:xfrm>
          <a:prstGeom prst="rect">
            <a:avLst/>
          </a:prstGeom>
          <a:noFill/>
          <a:ln>
            <a:noFill/>
          </a:ln>
        </p:spPr>
      </p:pic>
      <p:grpSp>
        <p:nvGrpSpPr>
          <p:cNvPr id="726" name="Google Shape;726;p61"/>
          <p:cNvGrpSpPr/>
          <p:nvPr/>
        </p:nvGrpSpPr>
        <p:grpSpPr>
          <a:xfrm>
            <a:off x="1840803" y="1437355"/>
            <a:ext cx="1581148" cy="507980"/>
            <a:chOff x="1696982" y="30104901"/>
            <a:chExt cx="1095499" cy="368094"/>
          </a:xfrm>
        </p:grpSpPr>
        <p:sp>
          <p:nvSpPr>
            <p:cNvPr id="727" name="Google Shape;727;p61"/>
            <p:cNvSpPr/>
            <p:nvPr/>
          </p:nvSpPr>
          <p:spPr>
            <a:xfrm>
              <a:off x="1696982" y="30104901"/>
              <a:ext cx="1095499" cy="356836"/>
            </a:xfrm>
            <a:prstGeom prst="roundRect">
              <a:avLst>
                <a:gd name="adj" fmla="val 16667"/>
              </a:avLst>
            </a:prstGeom>
            <a:solidFill>
              <a:srgbClr val="F2F2F2"/>
            </a:solidFill>
            <a:ln>
              <a:noFill/>
            </a:ln>
            <a:effectLst>
              <a:outerShdw blurRad="50800" dist="38100" dir="5400000" algn="t" rotWithShape="0">
                <a:srgbClr val="000000">
                  <a:alpha val="40000"/>
                </a:srgbClr>
              </a:outerShdw>
            </a:effectLst>
          </p:spPr>
          <p:txBody>
            <a:bodyPr spcFirstLastPara="1" wrap="square" lIns="121900" tIns="60933" rIns="121900" bIns="60933" anchor="ctr" anchorCtr="0">
              <a:noAutofit/>
            </a:bodyPr>
            <a:lstStyle/>
            <a:p>
              <a:pPr algn="ctr">
                <a:buSzPts val="1800"/>
              </a:pPr>
              <a:endParaRPr sz="2400">
                <a:solidFill>
                  <a:srgbClr val="FFFFFF"/>
                </a:solidFill>
              </a:endParaRPr>
            </a:p>
          </p:txBody>
        </p:sp>
        <p:sp>
          <p:nvSpPr>
            <p:cNvPr id="728" name="Google Shape;728;p61"/>
            <p:cNvSpPr txBox="1"/>
            <p:nvPr/>
          </p:nvSpPr>
          <p:spPr>
            <a:xfrm>
              <a:off x="1719843" y="30116199"/>
              <a:ext cx="1049776" cy="356796"/>
            </a:xfrm>
            <a:prstGeom prst="rect">
              <a:avLst/>
            </a:prstGeom>
            <a:noFill/>
            <a:ln>
              <a:noFill/>
            </a:ln>
          </p:spPr>
          <p:txBody>
            <a:bodyPr spcFirstLastPara="1" wrap="square" lIns="121900" tIns="60933" rIns="121900" bIns="60933" anchor="t" anchorCtr="0">
              <a:spAutoFit/>
            </a:bodyPr>
            <a:lstStyle/>
            <a:p>
              <a:pPr algn="ctr">
                <a:buClr>
                  <a:srgbClr val="151551"/>
                </a:buClr>
                <a:buSzPts val="1800"/>
              </a:pPr>
              <a:r>
                <a:rPr lang="fr-FR" sz="2400" b="1">
                  <a:solidFill>
                    <a:srgbClr val="151551"/>
                  </a:solidFill>
                </a:rPr>
                <a:t>PCZ</a:t>
              </a:r>
              <a:endParaRPr sz="1867"/>
            </a:p>
          </p:txBody>
        </p:sp>
      </p:grpSp>
      <p:sp>
        <p:nvSpPr>
          <p:cNvPr id="729" name="Google Shape;729;p61"/>
          <p:cNvSpPr txBox="1"/>
          <p:nvPr/>
        </p:nvSpPr>
        <p:spPr>
          <a:xfrm>
            <a:off x="1694489" y="3246259"/>
            <a:ext cx="672075" cy="492388"/>
          </a:xfrm>
          <a:prstGeom prst="rect">
            <a:avLst/>
          </a:prstGeom>
          <a:noFill/>
          <a:ln>
            <a:noFill/>
          </a:ln>
        </p:spPr>
        <p:txBody>
          <a:bodyPr spcFirstLastPara="1" wrap="square" lIns="121900" tIns="60933" rIns="121900" bIns="60933" anchor="t" anchorCtr="0">
            <a:spAutoFit/>
          </a:bodyPr>
          <a:lstStyle/>
          <a:p>
            <a:r>
              <a:rPr lang="fr-FR" sz="2400"/>
              <a:t>x2</a:t>
            </a:r>
            <a:endParaRPr sz="1867"/>
          </a:p>
        </p:txBody>
      </p:sp>
      <p:cxnSp>
        <p:nvCxnSpPr>
          <p:cNvPr id="730" name="Google Shape;730;p61"/>
          <p:cNvCxnSpPr/>
          <p:nvPr/>
        </p:nvCxnSpPr>
        <p:spPr>
          <a:xfrm>
            <a:off x="2030527" y="3739884"/>
            <a:ext cx="0" cy="777677"/>
          </a:xfrm>
          <a:prstGeom prst="straightConnector1">
            <a:avLst/>
          </a:prstGeom>
          <a:noFill/>
          <a:ln w="12700" cap="flat" cmpd="sng">
            <a:solidFill>
              <a:srgbClr val="000000"/>
            </a:solidFill>
            <a:prstDash val="lgDash"/>
            <a:round/>
            <a:headEnd type="none" w="sm" len="sm"/>
            <a:tailEnd type="triangle" w="med" len="med"/>
          </a:ln>
        </p:spPr>
      </p:cxnSp>
      <p:pic>
        <p:nvPicPr>
          <p:cNvPr id="731" name="Google Shape;731;p61" descr="Une image contenant poisson, poisson à nageoires molles&#10;&#10;Description générée automatiquement"/>
          <p:cNvPicPr preferRelativeResize="0"/>
          <p:nvPr/>
        </p:nvPicPr>
        <p:blipFill rotWithShape="1">
          <a:blip r:embed="rId4">
            <a:alphaModFix/>
          </a:blip>
          <a:srcRect/>
          <a:stretch/>
        </p:blipFill>
        <p:spPr>
          <a:xfrm>
            <a:off x="4374663" y="4047884"/>
            <a:ext cx="1020283" cy="469696"/>
          </a:xfrm>
          <a:prstGeom prst="rect">
            <a:avLst/>
          </a:prstGeom>
          <a:noFill/>
          <a:ln>
            <a:noFill/>
          </a:ln>
        </p:spPr>
      </p:pic>
      <p:pic>
        <p:nvPicPr>
          <p:cNvPr id="732" name="Google Shape;732;p61" descr="Une image contenant poisson, poisson à nageoires molles&#10;&#10;Description générée automatiquement"/>
          <p:cNvPicPr preferRelativeResize="0"/>
          <p:nvPr/>
        </p:nvPicPr>
        <p:blipFill rotWithShape="1">
          <a:blip r:embed="rId5">
            <a:alphaModFix/>
          </a:blip>
          <a:srcRect/>
          <a:stretch/>
        </p:blipFill>
        <p:spPr>
          <a:xfrm>
            <a:off x="3539951" y="4517561"/>
            <a:ext cx="1058891" cy="580623"/>
          </a:xfrm>
          <a:prstGeom prst="rect">
            <a:avLst/>
          </a:prstGeom>
          <a:noFill/>
          <a:ln>
            <a:noFill/>
          </a:ln>
        </p:spPr>
      </p:pic>
      <p:pic>
        <p:nvPicPr>
          <p:cNvPr id="733" name="Google Shape;733;p61" descr="Une image contenant poisson, poisson à nageoires molles, poisson à nageoires piquantes&#10;&#10;Description générée automatiquement"/>
          <p:cNvPicPr preferRelativeResize="0"/>
          <p:nvPr/>
        </p:nvPicPr>
        <p:blipFill rotWithShape="1">
          <a:blip r:embed="rId6">
            <a:alphaModFix/>
          </a:blip>
          <a:srcRect/>
          <a:stretch/>
        </p:blipFill>
        <p:spPr>
          <a:xfrm>
            <a:off x="5108645" y="3668264"/>
            <a:ext cx="1123832" cy="460459"/>
          </a:xfrm>
          <a:prstGeom prst="rect">
            <a:avLst/>
          </a:prstGeom>
          <a:noFill/>
          <a:ln>
            <a:noFill/>
          </a:ln>
        </p:spPr>
      </p:pic>
      <p:sp>
        <p:nvSpPr>
          <p:cNvPr id="734" name="Google Shape;734;p61"/>
          <p:cNvSpPr/>
          <p:nvPr/>
        </p:nvSpPr>
        <p:spPr>
          <a:xfrm>
            <a:off x="434110" y="1683584"/>
            <a:ext cx="399980" cy="2445139"/>
          </a:xfrm>
          <a:prstGeom prst="rect">
            <a:avLst/>
          </a:prstGeom>
          <a:solidFill>
            <a:srgbClr val="FFFFFF"/>
          </a:solidFill>
          <a:ln>
            <a:noFill/>
          </a:ln>
        </p:spPr>
        <p:txBody>
          <a:bodyPr spcFirstLastPara="1" wrap="square" lIns="121900" tIns="60933" rIns="121900" bIns="60933" anchor="ctr" anchorCtr="0">
            <a:noAutofit/>
          </a:bodyPr>
          <a:lstStyle/>
          <a:p>
            <a:pPr algn="ctr">
              <a:buSzPts val="1800"/>
            </a:pPr>
            <a:endParaRPr sz="2400">
              <a:solidFill>
                <a:srgbClr val="FFFFFF"/>
              </a:solidFill>
            </a:endParaRPr>
          </a:p>
        </p:txBody>
      </p:sp>
      <p:sp>
        <p:nvSpPr>
          <p:cNvPr id="735" name="Google Shape;735;p61"/>
          <p:cNvSpPr txBox="1"/>
          <p:nvPr/>
        </p:nvSpPr>
        <p:spPr>
          <a:xfrm rot="-5400000">
            <a:off x="-1400116" y="3038422"/>
            <a:ext cx="4364000" cy="492388"/>
          </a:xfrm>
          <a:prstGeom prst="rect">
            <a:avLst/>
          </a:prstGeom>
          <a:solidFill>
            <a:schemeClr val="lt1"/>
          </a:solidFill>
          <a:ln>
            <a:noFill/>
          </a:ln>
        </p:spPr>
        <p:txBody>
          <a:bodyPr spcFirstLastPara="1" wrap="square" lIns="121900" tIns="60933" rIns="121900" bIns="60933" anchor="t" anchorCtr="0">
            <a:spAutoFit/>
          </a:bodyPr>
          <a:lstStyle/>
          <a:p>
            <a:r>
              <a:rPr lang="fr-FR" sz="2400"/>
              <a:t>Concentration prédite (µg/g)</a:t>
            </a:r>
            <a:endParaRPr sz="1867"/>
          </a:p>
        </p:txBody>
      </p:sp>
      <p:sp>
        <p:nvSpPr>
          <p:cNvPr id="736" name="Google Shape;736;p61"/>
          <p:cNvSpPr/>
          <p:nvPr/>
        </p:nvSpPr>
        <p:spPr>
          <a:xfrm>
            <a:off x="2738384" y="5512087"/>
            <a:ext cx="2662011" cy="193332"/>
          </a:xfrm>
          <a:prstGeom prst="rect">
            <a:avLst/>
          </a:prstGeom>
          <a:solidFill>
            <a:srgbClr val="FFFFFF"/>
          </a:solidFill>
          <a:ln>
            <a:noFill/>
          </a:ln>
        </p:spPr>
        <p:txBody>
          <a:bodyPr spcFirstLastPara="1" wrap="square" lIns="121900" tIns="60933" rIns="121900" bIns="60933" anchor="ctr" anchorCtr="0">
            <a:noAutofit/>
          </a:bodyPr>
          <a:lstStyle/>
          <a:p>
            <a:pPr algn="ctr">
              <a:buSzPts val="1800"/>
            </a:pPr>
            <a:endParaRPr sz="2400">
              <a:solidFill>
                <a:srgbClr val="FFFFFF"/>
              </a:solidFill>
            </a:endParaRPr>
          </a:p>
        </p:txBody>
      </p:sp>
      <p:sp>
        <p:nvSpPr>
          <p:cNvPr id="737" name="Google Shape;737;p61"/>
          <p:cNvSpPr txBox="1"/>
          <p:nvPr/>
        </p:nvSpPr>
        <p:spPr>
          <a:xfrm>
            <a:off x="1061129" y="5669312"/>
            <a:ext cx="5520400" cy="492388"/>
          </a:xfrm>
          <a:prstGeom prst="rect">
            <a:avLst/>
          </a:prstGeom>
          <a:solidFill>
            <a:schemeClr val="lt1"/>
          </a:solidFill>
          <a:ln>
            <a:noFill/>
          </a:ln>
        </p:spPr>
        <p:txBody>
          <a:bodyPr spcFirstLastPara="1" wrap="square" lIns="121900" tIns="60933" rIns="121900" bIns="60933" anchor="t" anchorCtr="0">
            <a:spAutoFit/>
          </a:bodyPr>
          <a:lstStyle/>
          <a:p>
            <a:pPr algn="ctr"/>
            <a:r>
              <a:rPr lang="fr-FR" sz="2400"/>
              <a:t>Concentration observée (µg/g)</a:t>
            </a:r>
            <a:endParaRPr sz="1867"/>
          </a:p>
        </p:txBody>
      </p:sp>
      <p:sp>
        <p:nvSpPr>
          <p:cNvPr id="738" name="Google Shape;738;p61"/>
          <p:cNvSpPr txBox="1"/>
          <p:nvPr/>
        </p:nvSpPr>
        <p:spPr>
          <a:xfrm>
            <a:off x="6785448" y="1102634"/>
            <a:ext cx="5127600" cy="2277492"/>
          </a:xfrm>
          <a:prstGeom prst="rect">
            <a:avLst/>
          </a:prstGeom>
          <a:noFill/>
          <a:ln>
            <a:noFill/>
          </a:ln>
        </p:spPr>
        <p:txBody>
          <a:bodyPr spcFirstLastPara="1" wrap="square" lIns="121900" tIns="60933" rIns="121900" bIns="60933" anchor="t" anchorCtr="0">
            <a:spAutoFit/>
          </a:bodyPr>
          <a:lstStyle/>
          <a:p>
            <a:r>
              <a:rPr lang="fr-FR" sz="2000" dirty="0" err="1"/>
              <a:t>Fold</a:t>
            </a:r>
            <a:r>
              <a:rPr lang="fr-FR" sz="2000" dirty="0"/>
              <a:t> change : une mesure décrivant l'ampleur du changement d'une quantité entre une mesure initiale et une mesure ultérieure. </a:t>
            </a:r>
            <a:endParaRPr sz="2000" dirty="0"/>
          </a:p>
          <a:p>
            <a:endParaRPr sz="2000" dirty="0"/>
          </a:p>
          <a:p>
            <a:r>
              <a:rPr lang="fr-FR" sz="2000" dirty="0"/>
              <a:t>le rapport entre les deux quantités ; ratio prédiction / observation.</a:t>
            </a:r>
            <a:endParaRPr sz="2000" dirty="0"/>
          </a:p>
        </p:txBody>
      </p:sp>
      <p:sp>
        <p:nvSpPr>
          <p:cNvPr id="19" name="Google Shape;508;p6">
            <a:extLst>
              <a:ext uri="{FF2B5EF4-FFF2-40B4-BE49-F238E27FC236}">
                <a16:creationId xmlns:a16="http://schemas.microsoft.com/office/drawing/2014/main" id="{D4CA196E-4AE1-4154-83BA-B32E1ADDC2CF}"/>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74</a:t>
            </a:fld>
            <a:endParaRPr lang="fr-FR" dirty="0">
              <a:solidFill>
                <a:schemeClr val="bg1">
                  <a:lumMod val="65000"/>
                </a:schemeClr>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a8bb957d04_2_228"/>
          <p:cNvSpPr txBox="1">
            <a:spLocks noGrp="1"/>
          </p:cNvSpPr>
          <p:nvPr>
            <p:ph type="title"/>
          </p:nvPr>
        </p:nvSpPr>
        <p:spPr>
          <a:xfrm>
            <a:off x="838200" y="365125"/>
            <a:ext cx="10515600" cy="1325600"/>
          </a:xfrm>
          <a:prstGeom prst="rect">
            <a:avLst/>
          </a:prstGeom>
          <a:noFill/>
          <a:ln>
            <a:noFill/>
          </a:ln>
        </p:spPr>
        <p:txBody>
          <a:bodyPr spcFirstLastPara="1" wrap="square" lIns="91433" tIns="45700" rIns="91433" bIns="45700" anchor="ctr" anchorCtr="0">
            <a:normAutofit fontScale="90000"/>
          </a:bodyPr>
          <a:lstStyle/>
          <a:p>
            <a:pPr>
              <a:buSzPct val="100000"/>
            </a:pPr>
            <a:r>
              <a:rPr lang="fr-FR" b="1"/>
              <a:t>Illustration validation</a:t>
            </a:r>
            <a:endParaRPr b="1"/>
          </a:p>
          <a:p>
            <a:pPr>
              <a:buSzPct val="165000"/>
            </a:pPr>
            <a:r>
              <a:rPr lang="fr-FR" sz="2667"/>
              <a:t>Des indicateurs statistiques pour évaluer la performance des modèles lors de leur confrontation à des données</a:t>
            </a:r>
            <a:endParaRPr sz="2667"/>
          </a:p>
        </p:txBody>
      </p:sp>
      <p:pic>
        <p:nvPicPr>
          <p:cNvPr id="744" name="Google Shape;744;g2a8bb957d04_2_228"/>
          <p:cNvPicPr preferRelativeResize="0"/>
          <p:nvPr/>
        </p:nvPicPr>
        <p:blipFill>
          <a:blip r:embed="rId3">
            <a:alphaModFix/>
          </a:blip>
          <a:stretch>
            <a:fillRect/>
          </a:stretch>
        </p:blipFill>
        <p:spPr>
          <a:xfrm>
            <a:off x="4537851" y="2121026"/>
            <a:ext cx="6644300" cy="3922725"/>
          </a:xfrm>
          <a:prstGeom prst="rect">
            <a:avLst/>
          </a:prstGeom>
          <a:noFill/>
          <a:ln>
            <a:noFill/>
          </a:ln>
        </p:spPr>
      </p:pic>
      <p:sp>
        <p:nvSpPr>
          <p:cNvPr id="745" name="Google Shape;745;g2a8bb957d04_2_228"/>
          <p:cNvSpPr txBox="1"/>
          <p:nvPr/>
        </p:nvSpPr>
        <p:spPr>
          <a:xfrm>
            <a:off x="9389400" y="6162825"/>
            <a:ext cx="1964400" cy="430873"/>
          </a:xfrm>
          <a:prstGeom prst="rect">
            <a:avLst/>
          </a:prstGeom>
          <a:noFill/>
          <a:ln>
            <a:noFill/>
          </a:ln>
        </p:spPr>
        <p:txBody>
          <a:bodyPr spcFirstLastPara="1" wrap="square" lIns="91433" tIns="91433" rIns="91433" bIns="91433" anchor="t" anchorCtr="0">
            <a:spAutoFit/>
          </a:bodyPr>
          <a:lstStyle/>
          <a:p>
            <a:r>
              <a:rPr lang="fr-FR" sz="1600" i="1">
                <a:solidFill>
                  <a:schemeClr val="dk1"/>
                </a:solidFill>
                <a:latin typeface="Calibri"/>
                <a:ea typeface="Calibri"/>
                <a:cs typeface="Calibri"/>
                <a:sym typeface="Calibri"/>
              </a:rPr>
              <a:t>Garcia et al., 2014</a:t>
            </a:r>
            <a:endParaRPr sz="1600" i="1">
              <a:solidFill>
                <a:schemeClr val="dk1"/>
              </a:solidFill>
              <a:latin typeface="Calibri"/>
              <a:ea typeface="Calibri"/>
              <a:cs typeface="Calibri"/>
              <a:sym typeface="Calibri"/>
            </a:endParaRPr>
          </a:p>
        </p:txBody>
      </p:sp>
      <p:pic>
        <p:nvPicPr>
          <p:cNvPr id="746" name="Google Shape;746;g2a8bb957d04_2_228"/>
          <p:cNvPicPr preferRelativeResize="0"/>
          <p:nvPr/>
        </p:nvPicPr>
        <p:blipFill>
          <a:blip r:embed="rId4">
            <a:alphaModFix/>
          </a:blip>
          <a:stretch>
            <a:fillRect/>
          </a:stretch>
        </p:blipFill>
        <p:spPr>
          <a:xfrm>
            <a:off x="533601" y="4872901"/>
            <a:ext cx="3531631" cy="1786751"/>
          </a:xfrm>
          <a:prstGeom prst="rect">
            <a:avLst/>
          </a:prstGeom>
          <a:noFill/>
          <a:ln>
            <a:noFill/>
          </a:ln>
        </p:spPr>
      </p:pic>
      <p:cxnSp>
        <p:nvCxnSpPr>
          <p:cNvPr id="747" name="Google Shape;747;g2a8bb957d04_2_228"/>
          <p:cNvCxnSpPr/>
          <p:nvPr/>
        </p:nvCxnSpPr>
        <p:spPr>
          <a:xfrm>
            <a:off x="9510775" y="3483900"/>
            <a:ext cx="0" cy="694400"/>
          </a:xfrm>
          <a:prstGeom prst="straightConnector1">
            <a:avLst/>
          </a:prstGeom>
          <a:noFill/>
          <a:ln w="38100" cap="flat" cmpd="sng">
            <a:solidFill>
              <a:srgbClr val="27A47E"/>
            </a:solidFill>
            <a:prstDash val="solid"/>
            <a:round/>
            <a:headEnd type="none" w="med" len="med"/>
            <a:tailEnd type="triangle" w="med" len="med"/>
          </a:ln>
        </p:spPr>
      </p:cxnSp>
      <p:cxnSp>
        <p:nvCxnSpPr>
          <p:cNvPr id="748" name="Google Shape;748;g2a8bb957d04_2_228"/>
          <p:cNvCxnSpPr/>
          <p:nvPr/>
        </p:nvCxnSpPr>
        <p:spPr>
          <a:xfrm>
            <a:off x="9510775" y="4178400"/>
            <a:ext cx="0" cy="694400"/>
          </a:xfrm>
          <a:prstGeom prst="straightConnector1">
            <a:avLst/>
          </a:prstGeom>
          <a:noFill/>
          <a:ln w="38100" cap="flat" cmpd="sng">
            <a:solidFill>
              <a:srgbClr val="27A47E"/>
            </a:solidFill>
            <a:prstDash val="solid"/>
            <a:round/>
            <a:headEnd type="none" w="med" len="med"/>
            <a:tailEnd type="triangle" w="med" len="med"/>
          </a:ln>
        </p:spPr>
      </p:cxnSp>
      <p:cxnSp>
        <p:nvCxnSpPr>
          <p:cNvPr id="749" name="Google Shape;749;g2a8bb957d04_2_228"/>
          <p:cNvCxnSpPr/>
          <p:nvPr/>
        </p:nvCxnSpPr>
        <p:spPr>
          <a:xfrm rot="10800000" flipH="1">
            <a:off x="3214751" y="3465512"/>
            <a:ext cx="1064400" cy="7200"/>
          </a:xfrm>
          <a:prstGeom prst="straightConnector1">
            <a:avLst/>
          </a:prstGeom>
          <a:noFill/>
          <a:ln w="38100" cap="flat" cmpd="sng">
            <a:solidFill>
              <a:srgbClr val="27A47E"/>
            </a:solidFill>
            <a:prstDash val="solid"/>
            <a:round/>
            <a:headEnd type="none" w="med" len="med"/>
            <a:tailEnd type="triangle" w="med" len="med"/>
          </a:ln>
        </p:spPr>
      </p:cxnSp>
      <p:cxnSp>
        <p:nvCxnSpPr>
          <p:cNvPr id="750" name="Google Shape;750;g2a8bb957d04_2_228"/>
          <p:cNvCxnSpPr/>
          <p:nvPr/>
        </p:nvCxnSpPr>
        <p:spPr>
          <a:xfrm rot="10800000" flipH="1">
            <a:off x="3214751" y="3666588"/>
            <a:ext cx="1064400" cy="7200"/>
          </a:xfrm>
          <a:prstGeom prst="straightConnector1">
            <a:avLst/>
          </a:prstGeom>
          <a:noFill/>
          <a:ln w="38100" cap="flat" cmpd="sng">
            <a:solidFill>
              <a:srgbClr val="27A47E"/>
            </a:solidFill>
            <a:prstDash val="solid"/>
            <a:round/>
            <a:headEnd type="none" w="med" len="med"/>
            <a:tailEnd type="triangle" w="med" len="med"/>
          </a:ln>
        </p:spPr>
      </p:cxnSp>
      <p:cxnSp>
        <p:nvCxnSpPr>
          <p:cNvPr id="751" name="Google Shape;751;g2a8bb957d04_2_228"/>
          <p:cNvCxnSpPr/>
          <p:nvPr/>
        </p:nvCxnSpPr>
        <p:spPr>
          <a:xfrm rot="10800000" flipH="1">
            <a:off x="3214751" y="3867663"/>
            <a:ext cx="1064400" cy="7200"/>
          </a:xfrm>
          <a:prstGeom prst="straightConnector1">
            <a:avLst/>
          </a:prstGeom>
          <a:noFill/>
          <a:ln w="38100" cap="flat" cmpd="sng">
            <a:solidFill>
              <a:srgbClr val="27A47E"/>
            </a:solidFill>
            <a:prstDash val="solid"/>
            <a:round/>
            <a:headEnd type="none" w="med" len="med"/>
            <a:tailEnd type="triangle" w="med" len="med"/>
          </a:ln>
        </p:spPr>
      </p:cxnSp>
      <p:sp>
        <p:nvSpPr>
          <p:cNvPr id="752" name="Google Shape;752;g2a8bb957d04_2_228"/>
          <p:cNvSpPr txBox="1"/>
          <p:nvPr/>
        </p:nvSpPr>
        <p:spPr>
          <a:xfrm>
            <a:off x="243751" y="3300151"/>
            <a:ext cx="3353600" cy="1046619"/>
          </a:xfrm>
          <a:prstGeom prst="rect">
            <a:avLst/>
          </a:prstGeom>
          <a:noFill/>
          <a:ln>
            <a:noFill/>
          </a:ln>
        </p:spPr>
        <p:txBody>
          <a:bodyPr spcFirstLastPara="1" wrap="square" lIns="91433" tIns="91433" rIns="91433" bIns="91433" anchor="t" anchorCtr="0">
            <a:spAutoFit/>
          </a:bodyPr>
          <a:lstStyle/>
          <a:p>
            <a:r>
              <a:rPr lang="fr-FR" sz="1867">
                <a:solidFill>
                  <a:schemeClr val="dk1"/>
                </a:solidFill>
                <a:latin typeface="Calibri"/>
                <a:ea typeface="Calibri"/>
                <a:cs typeface="Calibri"/>
                <a:sym typeface="Calibri"/>
              </a:rPr>
              <a:t>scénario initial (SI)</a:t>
            </a:r>
            <a:endParaRPr sz="1867">
              <a:solidFill>
                <a:schemeClr val="dk1"/>
              </a:solidFill>
              <a:latin typeface="Calibri"/>
              <a:ea typeface="Calibri"/>
              <a:cs typeface="Calibri"/>
              <a:sym typeface="Calibri"/>
            </a:endParaRPr>
          </a:p>
          <a:p>
            <a:r>
              <a:rPr lang="fr-FR" sz="1867">
                <a:solidFill>
                  <a:schemeClr val="dk1"/>
                </a:solidFill>
                <a:latin typeface="Calibri"/>
                <a:ea typeface="Calibri"/>
                <a:cs typeface="Calibri"/>
                <a:sym typeface="Calibri"/>
              </a:rPr>
              <a:t>SI+ un processus en plus (SI’)</a:t>
            </a:r>
            <a:endParaRPr sz="1867">
              <a:solidFill>
                <a:schemeClr val="dk1"/>
              </a:solidFill>
              <a:latin typeface="Calibri"/>
              <a:ea typeface="Calibri"/>
              <a:cs typeface="Calibri"/>
              <a:sym typeface="Calibri"/>
            </a:endParaRPr>
          </a:p>
          <a:p>
            <a:r>
              <a:rPr lang="fr-FR" sz="1867">
                <a:solidFill>
                  <a:schemeClr val="dk1"/>
                </a:solidFill>
                <a:latin typeface="Calibri"/>
                <a:ea typeface="Calibri"/>
                <a:cs typeface="Calibri"/>
                <a:sym typeface="Calibri"/>
              </a:rPr>
              <a:t>SI’ + calage</a:t>
            </a:r>
            <a:endParaRPr sz="1867">
              <a:solidFill>
                <a:schemeClr val="dk1"/>
              </a:solidFill>
              <a:latin typeface="Calibri"/>
              <a:ea typeface="Calibri"/>
              <a:cs typeface="Calibri"/>
              <a:sym typeface="Calibri"/>
            </a:endParaRPr>
          </a:p>
        </p:txBody>
      </p:sp>
      <p:cxnSp>
        <p:nvCxnSpPr>
          <p:cNvPr id="753" name="Google Shape;753;g2a8bb957d04_2_228"/>
          <p:cNvCxnSpPr/>
          <p:nvPr/>
        </p:nvCxnSpPr>
        <p:spPr>
          <a:xfrm rot="10800000" flipH="1">
            <a:off x="10748225" y="3286300"/>
            <a:ext cx="6400" cy="767600"/>
          </a:xfrm>
          <a:prstGeom prst="straightConnector1">
            <a:avLst/>
          </a:prstGeom>
          <a:noFill/>
          <a:ln w="38100" cap="flat" cmpd="sng">
            <a:solidFill>
              <a:srgbClr val="27A47E"/>
            </a:solidFill>
            <a:prstDash val="solid"/>
            <a:round/>
            <a:headEnd type="none" w="med" len="med"/>
            <a:tailEnd type="triangle" w="med" len="med"/>
          </a:ln>
        </p:spPr>
      </p:cxnSp>
      <p:cxnSp>
        <p:nvCxnSpPr>
          <p:cNvPr id="754" name="Google Shape;754;g2a8bb957d04_2_228"/>
          <p:cNvCxnSpPr/>
          <p:nvPr/>
        </p:nvCxnSpPr>
        <p:spPr>
          <a:xfrm rot="10800000" flipH="1">
            <a:off x="10748225" y="4330600"/>
            <a:ext cx="6400" cy="767600"/>
          </a:xfrm>
          <a:prstGeom prst="straightConnector1">
            <a:avLst/>
          </a:prstGeom>
          <a:noFill/>
          <a:ln w="38100" cap="flat" cmpd="sng">
            <a:solidFill>
              <a:srgbClr val="27A47E"/>
            </a:solidFill>
            <a:prstDash val="solid"/>
            <a:round/>
            <a:headEnd type="none" w="med" len="med"/>
            <a:tailEnd type="triangle" w="med" len="med"/>
          </a:ln>
        </p:spPr>
      </p:cxnSp>
      <p:sp>
        <p:nvSpPr>
          <p:cNvPr id="14" name="Google Shape;508;p6">
            <a:extLst>
              <a:ext uri="{FF2B5EF4-FFF2-40B4-BE49-F238E27FC236}">
                <a16:creationId xmlns:a16="http://schemas.microsoft.com/office/drawing/2014/main" id="{A9E0C9E7-DF58-4FE0-8504-94B359CF6642}"/>
              </a:ext>
            </a:extLst>
          </p:cNvPr>
          <p:cNvSpPr txBox="1">
            <a:spLocks/>
          </p:cNvSpPr>
          <p:nvPr/>
        </p:nvSpPr>
        <p:spPr>
          <a:xfrm>
            <a:off x="8352000" y="6378000"/>
            <a:ext cx="1800000" cy="48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SzPts val="700"/>
            </a:pPr>
            <a:fld id="{00000000-1234-1234-1234-123412341234}" type="slidenum">
              <a:rPr lang="fr-FR" smtClean="0">
                <a:solidFill>
                  <a:schemeClr val="bg1">
                    <a:lumMod val="65000"/>
                  </a:schemeClr>
                </a:solidFill>
              </a:rPr>
              <a:pPr algn="r">
                <a:buSzPts val="700"/>
              </a:pPr>
              <a:t>75</a:t>
            </a:fld>
            <a:endParaRPr lang="fr-FR" dirty="0">
              <a:solidFill>
                <a:schemeClr val="bg1">
                  <a:lumMod val="65000"/>
                </a:schemeClr>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g2a9270142c6_0_13"/>
          <p:cNvSpPr txBox="1">
            <a:spLocks noGrp="1"/>
          </p:cNvSpPr>
          <p:nvPr>
            <p:ph type="title"/>
          </p:nvPr>
        </p:nvSpPr>
        <p:spPr>
          <a:xfrm>
            <a:off x="838200" y="365125"/>
            <a:ext cx="10515600" cy="1325600"/>
          </a:xfrm>
          <a:prstGeom prst="rect">
            <a:avLst/>
          </a:prstGeom>
        </p:spPr>
        <p:txBody>
          <a:bodyPr spcFirstLastPara="1" wrap="square" lIns="91433" tIns="45700" rIns="91433" bIns="45700" anchor="ctr" anchorCtr="0">
            <a:normAutofit/>
          </a:bodyPr>
          <a:lstStyle/>
          <a:p>
            <a:r>
              <a:rPr lang="fr-FR"/>
              <a:t>Sélection des modèles</a:t>
            </a:r>
            <a:endParaRPr/>
          </a:p>
        </p:txBody>
      </p:sp>
      <p:sp>
        <p:nvSpPr>
          <p:cNvPr id="761" name="Google Shape;761;g2a9270142c6_0_13"/>
          <p:cNvSpPr txBox="1">
            <a:spLocks noGrp="1"/>
          </p:cNvSpPr>
          <p:nvPr>
            <p:ph type="body" idx="1"/>
          </p:nvPr>
        </p:nvSpPr>
        <p:spPr>
          <a:xfrm>
            <a:off x="838200" y="1825625"/>
            <a:ext cx="10515600" cy="4351200"/>
          </a:xfrm>
          <a:prstGeom prst="rect">
            <a:avLst/>
          </a:prstGeom>
        </p:spPr>
        <p:txBody>
          <a:bodyPr spcFirstLastPara="1" wrap="square" lIns="91433" tIns="45700" rIns="91433" bIns="45700" anchor="t" anchorCtr="0">
            <a:normAutofit/>
          </a:bodyPr>
          <a:lstStyle/>
          <a:p>
            <a:pPr marL="0" indent="0">
              <a:spcBef>
                <a:spcPts val="1067"/>
              </a:spcBef>
              <a:buNone/>
            </a:pPr>
            <a:r>
              <a:rPr lang="fr-FR"/>
              <a:t>PARCIMONIE</a:t>
            </a:r>
            <a:endParaRPr/>
          </a:p>
          <a:p>
            <a:pPr marL="0" indent="0">
              <a:spcBef>
                <a:spcPts val="1067"/>
              </a:spcBef>
              <a:buNone/>
            </a:pPr>
            <a:r>
              <a:rPr lang="fr-FR"/>
              <a:t>→ Définition des étudiants </a:t>
            </a:r>
            <a:endParaRPr/>
          </a:p>
          <a:p>
            <a:pPr marL="0" indent="0">
              <a:spcBef>
                <a:spcPts val="1067"/>
              </a:spcBef>
              <a:buNone/>
            </a:pPr>
            <a:r>
              <a:rPr lang="fr-FR"/>
              <a:t>→ un principe consistant à n'utiliser que le minimum de causes élémentaires pour expliquer un phénomène.</a:t>
            </a:r>
            <a:endParaRPr/>
          </a:p>
          <a:p>
            <a:pPr marL="0" indent="0">
              <a:spcBef>
                <a:spcPts val="1067"/>
              </a:spcBef>
              <a:buNone/>
            </a:pPr>
            <a:endParaRPr/>
          </a:p>
          <a:p>
            <a:pPr marL="0" indent="0">
              <a:spcBef>
                <a:spcPts val="1067"/>
              </a:spcBef>
              <a:buNone/>
            </a:pPr>
            <a:r>
              <a:rPr lang="fr-FR"/>
              <a:t>Critère AIC / BIC : Le critère d'information d'Akaike, tout comme le critère d'information bayésien, permet de pénaliser les modèles en fonction du nombre de paramètres afin de satisfaire le critère de parcimonie.</a:t>
            </a:r>
            <a:endParaRPr/>
          </a:p>
        </p:txBody>
      </p:sp>
      <p:sp>
        <p:nvSpPr>
          <p:cNvPr id="762" name="Google Shape;762;g2a9270142c6_0_13"/>
          <p:cNvSpPr txBox="1">
            <a:spLocks noGrp="1"/>
          </p:cNvSpPr>
          <p:nvPr>
            <p:ph type="sldNum" idx="12"/>
          </p:nvPr>
        </p:nvSpPr>
        <p:spPr>
          <a:xfrm>
            <a:off x="8610600" y="6356351"/>
            <a:ext cx="2743200" cy="365200"/>
          </a:xfrm>
          <a:prstGeom prst="rect">
            <a:avLst/>
          </a:prstGeom>
        </p:spPr>
        <p:txBody>
          <a:bodyPr spcFirstLastPara="1" wrap="square" lIns="91433" tIns="45700" rIns="91433" bIns="45700" anchor="ctr" anchorCtr="0">
            <a:noAutofit/>
          </a:bodyPr>
          <a:lstStyle/>
          <a:p>
            <a:fld id="{00000000-1234-1234-1234-123412341234}" type="slidenum">
              <a:rPr lang="fr-FR"/>
              <a:pPr/>
              <a:t>76</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g2a91ee48165_0_10"/>
          <p:cNvSpPr txBox="1">
            <a:spLocks noGrp="1"/>
          </p:cNvSpPr>
          <p:nvPr>
            <p:ph type="sldNum" idx="12"/>
          </p:nvPr>
        </p:nvSpPr>
        <p:spPr>
          <a:xfrm>
            <a:off x="8610600" y="6356351"/>
            <a:ext cx="2743200" cy="365200"/>
          </a:xfrm>
          <a:prstGeom prst="rect">
            <a:avLst/>
          </a:prstGeom>
        </p:spPr>
        <p:txBody>
          <a:bodyPr spcFirstLastPara="1" wrap="square" lIns="91433" tIns="45700" rIns="91433" bIns="45700" anchor="ctr" anchorCtr="0">
            <a:noAutofit/>
          </a:bodyPr>
          <a:lstStyle/>
          <a:p>
            <a:fld id="{00000000-1234-1234-1234-123412341234}" type="slidenum">
              <a:rPr lang="fr-FR"/>
              <a:pPr/>
              <a:t>77</a:t>
            </a:fld>
            <a:endParaRPr/>
          </a:p>
        </p:txBody>
      </p:sp>
      <p:pic>
        <p:nvPicPr>
          <p:cNvPr id="769" name="Google Shape;769;g2a91ee48165_0_10"/>
          <p:cNvPicPr preferRelativeResize="0"/>
          <p:nvPr/>
        </p:nvPicPr>
        <p:blipFill>
          <a:blip r:embed="rId3">
            <a:alphaModFix/>
          </a:blip>
          <a:stretch>
            <a:fillRect/>
          </a:stretch>
        </p:blipFill>
        <p:spPr>
          <a:xfrm>
            <a:off x="7515033" y="1646167"/>
            <a:ext cx="4267800" cy="3362133"/>
          </a:xfrm>
          <a:prstGeom prst="rect">
            <a:avLst/>
          </a:prstGeom>
          <a:noFill/>
          <a:ln>
            <a:noFill/>
          </a:ln>
        </p:spPr>
      </p:pic>
      <p:sp>
        <p:nvSpPr>
          <p:cNvPr id="770" name="Google Shape;770;g2a91ee48165_0_10"/>
          <p:cNvSpPr txBox="1"/>
          <p:nvPr/>
        </p:nvSpPr>
        <p:spPr>
          <a:xfrm>
            <a:off x="1462200" y="5058601"/>
            <a:ext cx="9267600" cy="1107955"/>
          </a:xfrm>
          <a:prstGeom prst="rect">
            <a:avLst/>
          </a:prstGeom>
          <a:noFill/>
          <a:ln>
            <a:noFill/>
          </a:ln>
        </p:spPr>
        <p:txBody>
          <a:bodyPr spcFirstLastPara="1" wrap="square" lIns="121900" tIns="121900" rIns="121900" bIns="121900" anchor="t" anchorCtr="0">
            <a:spAutoFit/>
          </a:bodyPr>
          <a:lstStyle/>
          <a:p>
            <a:r>
              <a:rPr lang="fr-FR" sz="2800" i="1">
                <a:solidFill>
                  <a:schemeClr val="dk1"/>
                </a:solidFill>
                <a:latin typeface="Calibri"/>
                <a:ea typeface="Calibri"/>
                <a:cs typeface="Calibri"/>
                <a:sym typeface="Calibri"/>
              </a:rPr>
              <a:t>sans oublier les jeux de données qui restent nécessaires</a:t>
            </a:r>
            <a:endParaRPr sz="2800" i="1">
              <a:solidFill>
                <a:schemeClr val="dk1"/>
              </a:solidFill>
              <a:latin typeface="Calibri"/>
              <a:ea typeface="Calibri"/>
              <a:cs typeface="Calibri"/>
              <a:sym typeface="Calibri"/>
            </a:endParaRPr>
          </a:p>
          <a:p>
            <a:r>
              <a:rPr lang="fr-FR" sz="2800" i="1">
                <a:solidFill>
                  <a:schemeClr val="dk1"/>
                </a:solidFill>
                <a:latin typeface="Calibri"/>
                <a:ea typeface="Calibri"/>
                <a:cs typeface="Calibri"/>
                <a:sym typeface="Calibri"/>
              </a:rPr>
              <a:t>co-construction modèles/plan d’expérience</a:t>
            </a:r>
            <a:endParaRPr sz="2800" i="1">
              <a:solidFill>
                <a:schemeClr val="dk1"/>
              </a:solidFill>
              <a:latin typeface="Calibri"/>
              <a:ea typeface="Calibri"/>
              <a:cs typeface="Calibri"/>
              <a:sym typeface="Calibri"/>
            </a:endParaRPr>
          </a:p>
        </p:txBody>
      </p:sp>
      <p:sp>
        <p:nvSpPr>
          <p:cNvPr id="771" name="Google Shape;771;g2a91ee48165_0_10"/>
          <p:cNvSpPr txBox="1"/>
          <p:nvPr/>
        </p:nvSpPr>
        <p:spPr>
          <a:xfrm>
            <a:off x="491467" y="2468034"/>
            <a:ext cx="5343600" cy="1969730"/>
          </a:xfrm>
          <a:prstGeom prst="rect">
            <a:avLst/>
          </a:prstGeom>
          <a:noFill/>
          <a:ln>
            <a:noFill/>
          </a:ln>
        </p:spPr>
        <p:txBody>
          <a:bodyPr spcFirstLastPara="1" wrap="square" lIns="121900" tIns="121900" rIns="121900" bIns="121900" anchor="t" anchorCtr="0">
            <a:spAutoFit/>
          </a:bodyPr>
          <a:lstStyle/>
          <a:p>
            <a:r>
              <a:rPr lang="fr-FR" sz="2800">
                <a:solidFill>
                  <a:schemeClr val="dk1"/>
                </a:solidFill>
                <a:latin typeface="Calibri"/>
                <a:ea typeface="Calibri"/>
                <a:cs typeface="Calibri"/>
                <a:sym typeface="Calibri"/>
              </a:rPr>
              <a:t>retour sur les 20 fonctions d’un modèle!</a:t>
            </a:r>
            <a:endParaRPr sz="2800">
              <a:solidFill>
                <a:schemeClr val="dk1"/>
              </a:solidFill>
              <a:latin typeface="Calibri"/>
              <a:ea typeface="Calibri"/>
              <a:cs typeface="Calibri"/>
              <a:sym typeface="Calibri"/>
            </a:endParaRPr>
          </a:p>
          <a:p>
            <a:r>
              <a:rPr lang="fr-FR" sz="2800">
                <a:solidFill>
                  <a:schemeClr val="dk1"/>
                </a:solidFill>
                <a:latin typeface="Calibri"/>
                <a:ea typeface="Calibri"/>
                <a:cs typeface="Calibri"/>
                <a:sym typeface="Calibri"/>
              </a:rPr>
              <a:t>=&gt; communauté importante et dynamique</a:t>
            </a:r>
            <a:endParaRPr sz="2800">
              <a:solidFill>
                <a:schemeClr val="dk1"/>
              </a:solidFill>
              <a:latin typeface="Calibri"/>
              <a:ea typeface="Calibri"/>
              <a:cs typeface="Calibri"/>
              <a:sym typeface="Calibri"/>
            </a:endParaRPr>
          </a:p>
        </p:txBody>
      </p:sp>
      <p:sp>
        <p:nvSpPr>
          <p:cNvPr id="772" name="Google Shape;772;g2a91ee48165_0_10"/>
          <p:cNvSpPr txBox="1"/>
          <p:nvPr/>
        </p:nvSpPr>
        <p:spPr>
          <a:xfrm>
            <a:off x="833367" y="739068"/>
            <a:ext cx="9267600" cy="677068"/>
          </a:xfrm>
          <a:prstGeom prst="rect">
            <a:avLst/>
          </a:prstGeom>
          <a:noFill/>
          <a:ln>
            <a:noFill/>
          </a:ln>
        </p:spPr>
        <p:txBody>
          <a:bodyPr spcFirstLastPara="1" wrap="square" lIns="121900" tIns="121900" rIns="121900" bIns="121900" anchor="t" anchorCtr="0">
            <a:spAutoFit/>
          </a:bodyPr>
          <a:lstStyle/>
          <a:p>
            <a:r>
              <a:rPr lang="fr-FR" sz="2800" b="1">
                <a:solidFill>
                  <a:srgbClr val="9900FF"/>
                </a:solidFill>
                <a:latin typeface="Calibri"/>
                <a:ea typeface="Calibri"/>
                <a:cs typeface="Calibri"/>
                <a:sym typeface="Calibri"/>
              </a:rPr>
              <a:t>Pour finir</a:t>
            </a:r>
            <a:endParaRPr sz="2800" b="1">
              <a:solidFill>
                <a:srgbClr val="9900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fr-FR"/>
              <a:t>Les modèles en (eco)toxicologie</a:t>
            </a:r>
            <a:endParaRPr/>
          </a:p>
        </p:txBody>
      </p:sp>
      <p:pic>
        <p:nvPicPr>
          <p:cNvPr id="361" name="Google Shape;361;p25"/>
          <p:cNvPicPr preferRelativeResize="0"/>
          <p:nvPr/>
        </p:nvPicPr>
        <p:blipFill rotWithShape="1">
          <a:blip r:embed="rId3">
            <a:alphaModFix/>
          </a:blip>
          <a:srcRect/>
          <a:stretch/>
        </p:blipFill>
        <p:spPr>
          <a:xfrm>
            <a:off x="142734" y="1690688"/>
            <a:ext cx="6248639" cy="1985696"/>
          </a:xfrm>
          <a:prstGeom prst="rect">
            <a:avLst/>
          </a:prstGeom>
          <a:noFill/>
          <a:ln>
            <a:noFill/>
          </a:ln>
        </p:spPr>
      </p:pic>
      <p:pic>
        <p:nvPicPr>
          <p:cNvPr id="362" name="Google Shape;362;p25"/>
          <p:cNvPicPr preferRelativeResize="0"/>
          <p:nvPr/>
        </p:nvPicPr>
        <p:blipFill>
          <a:blip r:embed="rId4">
            <a:alphaModFix/>
          </a:blip>
          <a:stretch>
            <a:fillRect/>
          </a:stretch>
        </p:blipFill>
        <p:spPr>
          <a:xfrm>
            <a:off x="2517400" y="4019775"/>
            <a:ext cx="6340274" cy="2178200"/>
          </a:xfrm>
          <a:prstGeom prst="rect">
            <a:avLst/>
          </a:prstGeom>
          <a:noFill/>
          <a:ln>
            <a:noFill/>
          </a:ln>
        </p:spPr>
      </p:pic>
      <p:pic>
        <p:nvPicPr>
          <p:cNvPr id="363" name="Google Shape;363;p25"/>
          <p:cNvPicPr preferRelativeResize="0"/>
          <p:nvPr/>
        </p:nvPicPr>
        <p:blipFill>
          <a:blip r:embed="rId5">
            <a:alphaModFix/>
          </a:blip>
          <a:stretch>
            <a:fillRect/>
          </a:stretch>
        </p:blipFill>
        <p:spPr>
          <a:xfrm>
            <a:off x="9143563" y="1891559"/>
            <a:ext cx="1893556" cy="2876816"/>
          </a:xfrm>
          <a:prstGeom prst="rect">
            <a:avLst/>
          </a:prstGeom>
          <a:noFill/>
          <a:ln>
            <a:noFill/>
          </a:ln>
        </p:spPr>
      </p:pic>
      <p:sp>
        <p:nvSpPr>
          <p:cNvPr id="6" name="Google Shape;508;p6">
            <a:extLst>
              <a:ext uri="{FF2B5EF4-FFF2-40B4-BE49-F238E27FC236}">
                <a16:creationId xmlns:a16="http://schemas.microsoft.com/office/drawing/2014/main" id="{E7E8B0B1-7CF2-4663-A160-322A70475921}"/>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8</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26"/>
          <p:cNvSpPr txBox="1">
            <a:spLocks noGrp="1"/>
          </p:cNvSpPr>
          <p:nvPr>
            <p:ph type="title"/>
          </p:nvPr>
        </p:nvSpPr>
        <p:spPr>
          <a:xfrm>
            <a:off x="224821" y="85270"/>
            <a:ext cx="10515600" cy="7059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200"/>
              <a:buFont typeface="Helvetica Neue"/>
              <a:buNone/>
            </a:pPr>
            <a:r>
              <a:rPr lang="fr-FR" sz="3200">
                <a:latin typeface="Helvetica Neue"/>
                <a:ea typeface="Helvetica Neue"/>
                <a:cs typeface="Helvetica Neue"/>
                <a:sym typeface="Helvetica Neue"/>
              </a:rPr>
              <a:t>Devenir, exposition et effet</a:t>
            </a:r>
            <a:endParaRPr sz="3200">
              <a:latin typeface="Helvetica Neue"/>
              <a:ea typeface="Helvetica Neue"/>
              <a:cs typeface="Helvetica Neue"/>
              <a:sym typeface="Helvetica Neue"/>
            </a:endParaRPr>
          </a:p>
        </p:txBody>
      </p:sp>
      <p:pic>
        <p:nvPicPr>
          <p:cNvPr id="369" name="Google Shape;369;p26" descr="Image associÃ©e"/>
          <p:cNvPicPr preferRelativeResize="0"/>
          <p:nvPr/>
        </p:nvPicPr>
        <p:blipFill rotWithShape="1">
          <a:blip r:embed="rId3">
            <a:alphaModFix/>
          </a:blip>
          <a:srcRect l="2454" t="7827" r="17049" b="10044"/>
          <a:stretch/>
        </p:blipFill>
        <p:spPr>
          <a:xfrm>
            <a:off x="9000182" y="3973637"/>
            <a:ext cx="1296295" cy="1228274"/>
          </a:xfrm>
          <a:prstGeom prst="rect">
            <a:avLst/>
          </a:prstGeom>
          <a:noFill/>
          <a:ln>
            <a:noFill/>
          </a:ln>
        </p:spPr>
      </p:pic>
      <p:pic>
        <p:nvPicPr>
          <p:cNvPr id="370" name="Google Shape;370;p26" descr="http://pharmacritique.20minutes-blogs.fr/media/00/00/bfd8df8f364fb57f53da11dddef15dfc.jpg"/>
          <p:cNvPicPr preferRelativeResize="0"/>
          <p:nvPr/>
        </p:nvPicPr>
        <p:blipFill rotWithShape="1">
          <a:blip r:embed="rId4">
            <a:alphaModFix/>
          </a:blip>
          <a:srcRect/>
          <a:stretch/>
        </p:blipFill>
        <p:spPr>
          <a:xfrm>
            <a:off x="9504077" y="3364027"/>
            <a:ext cx="2199896" cy="2566545"/>
          </a:xfrm>
          <a:prstGeom prst="rect">
            <a:avLst/>
          </a:prstGeom>
          <a:noFill/>
          <a:ln>
            <a:noFill/>
          </a:ln>
        </p:spPr>
      </p:pic>
      <p:pic>
        <p:nvPicPr>
          <p:cNvPr id="371" name="Google Shape;371;p26"/>
          <p:cNvPicPr preferRelativeResize="0"/>
          <p:nvPr/>
        </p:nvPicPr>
        <p:blipFill rotWithShape="1">
          <a:blip r:embed="rId5">
            <a:alphaModFix/>
          </a:blip>
          <a:srcRect l="1670" t="8731" r="7403" b="2193"/>
          <a:stretch/>
        </p:blipFill>
        <p:spPr>
          <a:xfrm>
            <a:off x="1464807" y="3686463"/>
            <a:ext cx="4384088" cy="2796484"/>
          </a:xfrm>
          <a:prstGeom prst="rect">
            <a:avLst/>
          </a:prstGeom>
          <a:noFill/>
          <a:ln>
            <a:noFill/>
          </a:ln>
        </p:spPr>
      </p:pic>
      <p:pic>
        <p:nvPicPr>
          <p:cNvPr id="372" name="Google Shape;372;p26"/>
          <p:cNvPicPr preferRelativeResize="0"/>
          <p:nvPr/>
        </p:nvPicPr>
        <p:blipFill rotWithShape="1">
          <a:blip r:embed="rId6">
            <a:alphaModFix/>
          </a:blip>
          <a:srcRect l="15678" t="13711" r="16728" b="22259"/>
          <a:stretch/>
        </p:blipFill>
        <p:spPr>
          <a:xfrm flipH="1">
            <a:off x="6157530" y="4207961"/>
            <a:ext cx="2423261" cy="977233"/>
          </a:xfrm>
          <a:prstGeom prst="rect">
            <a:avLst/>
          </a:prstGeom>
          <a:noFill/>
          <a:ln>
            <a:noFill/>
          </a:ln>
        </p:spPr>
      </p:pic>
      <p:sp>
        <p:nvSpPr>
          <p:cNvPr id="373" name="Google Shape;373;p26"/>
          <p:cNvSpPr/>
          <p:nvPr/>
        </p:nvSpPr>
        <p:spPr>
          <a:xfrm>
            <a:off x="5419419" y="2506187"/>
            <a:ext cx="2443092" cy="767829"/>
          </a:xfrm>
          <a:prstGeom prst="rect">
            <a:avLst/>
          </a:prstGeom>
          <a:solidFill>
            <a:schemeClr val="lt1"/>
          </a:solidFill>
          <a:ln w="12700" cap="flat" cmpd="sng">
            <a:solidFill>
              <a:srgbClr val="FF5050"/>
            </a:solidFill>
            <a:prstDash val="solid"/>
            <a:miter lim="800000"/>
            <a:headEnd type="none" w="sm" len="sm"/>
            <a:tailEnd type="none" w="sm" len="sm"/>
          </a:ln>
          <a:effectLst>
            <a:outerShdw blurRad="149987" dist="250190" dir="8460000" algn="ctr">
              <a:srgbClr val="000000">
                <a:alpha val="27843"/>
              </a:srgbClr>
            </a:outerShdw>
          </a:effectLst>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Lucida Sans"/>
              <a:ea typeface="Lucida Sans"/>
              <a:cs typeface="Lucida Sans"/>
              <a:sym typeface="Lucida Sans"/>
            </a:endParaRPr>
          </a:p>
        </p:txBody>
      </p:sp>
      <p:sp>
        <p:nvSpPr>
          <p:cNvPr id="374" name="Google Shape;374;p26"/>
          <p:cNvSpPr/>
          <p:nvPr/>
        </p:nvSpPr>
        <p:spPr>
          <a:xfrm>
            <a:off x="2033991" y="2506187"/>
            <a:ext cx="2443092" cy="767829"/>
          </a:xfrm>
          <a:prstGeom prst="rect">
            <a:avLst/>
          </a:prstGeom>
          <a:solidFill>
            <a:schemeClr val="lt1"/>
          </a:solidFill>
          <a:ln w="12700" cap="flat" cmpd="sng">
            <a:solidFill>
              <a:srgbClr val="FF5050"/>
            </a:solidFill>
            <a:prstDash val="solid"/>
            <a:miter lim="800000"/>
            <a:headEnd type="none" w="sm" len="sm"/>
            <a:tailEnd type="none" w="sm" len="sm"/>
          </a:ln>
          <a:effectLst>
            <a:outerShdw blurRad="149987" dist="250190" dir="8460000" algn="ctr">
              <a:srgbClr val="000000">
                <a:alpha val="27843"/>
              </a:srgbClr>
            </a:outerShdw>
          </a:effectLst>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Lucida Sans"/>
              <a:ea typeface="Lucida Sans"/>
              <a:cs typeface="Lucida Sans"/>
              <a:sym typeface="Lucida Sans"/>
            </a:endParaRPr>
          </a:p>
        </p:txBody>
      </p:sp>
      <p:sp>
        <p:nvSpPr>
          <p:cNvPr id="375" name="Google Shape;375;p26"/>
          <p:cNvSpPr/>
          <p:nvPr/>
        </p:nvSpPr>
        <p:spPr>
          <a:xfrm>
            <a:off x="8665241" y="2506187"/>
            <a:ext cx="2652499" cy="767829"/>
          </a:xfrm>
          <a:prstGeom prst="rect">
            <a:avLst/>
          </a:prstGeom>
          <a:solidFill>
            <a:schemeClr val="lt1"/>
          </a:solidFill>
          <a:ln w="12700" cap="flat" cmpd="sng">
            <a:solidFill>
              <a:srgbClr val="FF5050"/>
            </a:solidFill>
            <a:prstDash val="solid"/>
            <a:miter lim="800000"/>
            <a:headEnd type="none" w="sm" len="sm"/>
            <a:tailEnd type="none" w="sm" len="sm"/>
          </a:ln>
          <a:effectLst>
            <a:outerShdw blurRad="149987" dist="250190" dir="8460000" algn="ctr">
              <a:srgbClr val="000000">
                <a:alpha val="27843"/>
              </a:srgbClr>
            </a:outerShdw>
          </a:effectLst>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Lucida Sans"/>
              <a:ea typeface="Lucida Sans"/>
              <a:cs typeface="Lucida Sans"/>
              <a:sym typeface="Lucida Sans"/>
            </a:endParaRPr>
          </a:p>
        </p:txBody>
      </p:sp>
      <p:sp>
        <p:nvSpPr>
          <p:cNvPr id="376" name="Google Shape;376;p26"/>
          <p:cNvSpPr txBox="1"/>
          <p:nvPr/>
        </p:nvSpPr>
        <p:spPr>
          <a:xfrm>
            <a:off x="5419419" y="2704158"/>
            <a:ext cx="2443092" cy="384867"/>
          </a:xfrm>
          <a:prstGeom prst="rect">
            <a:avLst/>
          </a:prstGeom>
          <a:noFill/>
          <a:ln>
            <a:noFill/>
          </a:ln>
        </p:spPr>
        <p:txBody>
          <a:bodyPr spcFirstLastPara="1" wrap="square" lIns="89325" tIns="44650" rIns="89325" bIns="44650" anchor="t" anchorCtr="0">
            <a:spAutoFit/>
          </a:bodyPr>
          <a:lstStyle/>
          <a:p>
            <a:pPr marL="0" marR="0" lvl="0" indent="0" algn="ctr" rtl="0">
              <a:spcBef>
                <a:spcPts val="0"/>
              </a:spcBef>
              <a:spcAft>
                <a:spcPts val="0"/>
              </a:spcAft>
              <a:buNone/>
            </a:pPr>
            <a:r>
              <a:rPr lang="fr-FR" sz="1915" b="1">
                <a:solidFill>
                  <a:srgbClr val="333399"/>
                </a:solidFill>
                <a:latin typeface="Calibri"/>
                <a:ea typeface="Calibri"/>
                <a:cs typeface="Calibri"/>
                <a:sym typeface="Calibri"/>
              </a:rPr>
              <a:t>Dose interne</a:t>
            </a:r>
            <a:endParaRPr/>
          </a:p>
        </p:txBody>
      </p:sp>
      <p:sp>
        <p:nvSpPr>
          <p:cNvPr id="377" name="Google Shape;377;p26"/>
          <p:cNvSpPr txBox="1"/>
          <p:nvPr/>
        </p:nvSpPr>
        <p:spPr>
          <a:xfrm>
            <a:off x="8665228" y="2704158"/>
            <a:ext cx="2652512" cy="384867"/>
          </a:xfrm>
          <a:prstGeom prst="rect">
            <a:avLst/>
          </a:prstGeom>
          <a:noFill/>
          <a:ln>
            <a:noFill/>
          </a:ln>
        </p:spPr>
        <p:txBody>
          <a:bodyPr spcFirstLastPara="1" wrap="square" lIns="89325" tIns="44650" rIns="89325" bIns="44650" anchor="t" anchorCtr="0">
            <a:spAutoFit/>
          </a:bodyPr>
          <a:lstStyle/>
          <a:p>
            <a:pPr marL="0" marR="0" lvl="0" indent="0" algn="ctr" rtl="0">
              <a:spcBef>
                <a:spcPts val="0"/>
              </a:spcBef>
              <a:spcAft>
                <a:spcPts val="0"/>
              </a:spcAft>
              <a:buNone/>
            </a:pPr>
            <a:r>
              <a:rPr lang="fr-FR" sz="1915" b="1">
                <a:solidFill>
                  <a:srgbClr val="333399"/>
                </a:solidFill>
                <a:latin typeface="Calibri"/>
                <a:ea typeface="Calibri"/>
                <a:cs typeface="Calibri"/>
                <a:sym typeface="Calibri"/>
              </a:rPr>
              <a:t>Effets biologiques</a:t>
            </a:r>
            <a:endParaRPr/>
          </a:p>
        </p:txBody>
      </p:sp>
      <p:sp>
        <p:nvSpPr>
          <p:cNvPr id="378" name="Google Shape;378;p26"/>
          <p:cNvSpPr/>
          <p:nvPr/>
        </p:nvSpPr>
        <p:spPr>
          <a:xfrm>
            <a:off x="4616702" y="2575995"/>
            <a:ext cx="628220" cy="628219"/>
          </a:xfrm>
          <a:prstGeom prst="rightArrow">
            <a:avLst>
              <a:gd name="adj1" fmla="val 50000"/>
              <a:gd name="adj2" fmla="val 50000"/>
            </a:avLst>
          </a:prstGeom>
          <a:solidFill>
            <a:srgbClr val="FF5050"/>
          </a:solidFill>
          <a:ln w="12700" cap="flat" cmpd="sng">
            <a:solidFill>
              <a:srgbClr val="333399"/>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sp>
        <p:nvSpPr>
          <p:cNvPr id="379" name="Google Shape;379;p26"/>
          <p:cNvSpPr txBox="1"/>
          <p:nvPr/>
        </p:nvSpPr>
        <p:spPr>
          <a:xfrm>
            <a:off x="2033991" y="2704159"/>
            <a:ext cx="2443092" cy="384867"/>
          </a:xfrm>
          <a:prstGeom prst="rect">
            <a:avLst/>
          </a:prstGeom>
          <a:noFill/>
          <a:ln>
            <a:noFill/>
          </a:ln>
        </p:spPr>
        <p:txBody>
          <a:bodyPr spcFirstLastPara="1" wrap="square" lIns="89325" tIns="44650" rIns="89325" bIns="44650" anchor="t" anchorCtr="0">
            <a:spAutoFit/>
          </a:bodyPr>
          <a:lstStyle/>
          <a:p>
            <a:pPr marL="0" marR="0" lvl="0" indent="0" algn="ctr" rtl="0">
              <a:spcBef>
                <a:spcPts val="0"/>
              </a:spcBef>
              <a:spcAft>
                <a:spcPts val="0"/>
              </a:spcAft>
              <a:buNone/>
            </a:pPr>
            <a:r>
              <a:rPr lang="fr-FR" sz="1915" b="1">
                <a:solidFill>
                  <a:srgbClr val="333399"/>
                </a:solidFill>
                <a:latin typeface="Calibri"/>
                <a:ea typeface="Calibri"/>
                <a:cs typeface="Calibri"/>
                <a:sym typeface="Calibri"/>
              </a:rPr>
              <a:t>Exposition </a:t>
            </a:r>
            <a:endParaRPr/>
          </a:p>
        </p:txBody>
      </p:sp>
      <p:sp>
        <p:nvSpPr>
          <p:cNvPr id="380" name="Google Shape;380;p26"/>
          <p:cNvSpPr/>
          <p:nvPr/>
        </p:nvSpPr>
        <p:spPr>
          <a:xfrm>
            <a:off x="7967206" y="2575995"/>
            <a:ext cx="628220" cy="628219"/>
          </a:xfrm>
          <a:prstGeom prst="rightArrow">
            <a:avLst>
              <a:gd name="adj1" fmla="val 50000"/>
              <a:gd name="adj2" fmla="val 50000"/>
            </a:avLst>
          </a:prstGeom>
          <a:solidFill>
            <a:srgbClr val="FF5050"/>
          </a:solidFill>
          <a:ln w="12700" cap="flat" cmpd="sng">
            <a:solidFill>
              <a:srgbClr val="333399"/>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cxnSp>
        <p:nvCxnSpPr>
          <p:cNvPr id="381" name="Google Shape;381;p26"/>
          <p:cNvCxnSpPr/>
          <p:nvPr/>
        </p:nvCxnSpPr>
        <p:spPr>
          <a:xfrm rot="10800000" flipH="1">
            <a:off x="3150859" y="4437803"/>
            <a:ext cx="3745077" cy="467634"/>
          </a:xfrm>
          <a:prstGeom prst="straightConnector1">
            <a:avLst/>
          </a:prstGeom>
          <a:noFill/>
          <a:ln w="9525" cap="flat" cmpd="sng">
            <a:solidFill>
              <a:schemeClr val="accent2"/>
            </a:solidFill>
            <a:prstDash val="solid"/>
            <a:miter lim="800000"/>
            <a:headEnd type="none" w="sm" len="sm"/>
            <a:tailEnd type="stealth" w="med" len="med"/>
          </a:ln>
        </p:spPr>
      </p:cxnSp>
      <p:sp>
        <p:nvSpPr>
          <p:cNvPr id="382" name="Google Shape;382;p26"/>
          <p:cNvSpPr txBox="1"/>
          <p:nvPr/>
        </p:nvSpPr>
        <p:spPr>
          <a:xfrm rot="-423703">
            <a:off x="3359450" y="4520676"/>
            <a:ext cx="1028450" cy="300766"/>
          </a:xfrm>
          <a:prstGeom prst="rect">
            <a:avLst/>
          </a:prstGeom>
          <a:noFill/>
          <a:ln>
            <a:noFill/>
          </a:ln>
        </p:spPr>
        <p:txBody>
          <a:bodyPr spcFirstLastPara="1" wrap="square" lIns="89325" tIns="44650" rIns="89325" bIns="44650" anchor="t" anchorCtr="0">
            <a:spAutoFit/>
          </a:bodyPr>
          <a:lstStyle/>
          <a:p>
            <a:pPr marL="0" marR="0" lvl="0" indent="0" algn="l" rtl="0">
              <a:spcBef>
                <a:spcPts val="0"/>
              </a:spcBef>
              <a:spcAft>
                <a:spcPts val="0"/>
              </a:spcAft>
              <a:buNone/>
            </a:pPr>
            <a:r>
              <a:rPr lang="fr-FR" sz="1368">
                <a:solidFill>
                  <a:schemeClr val="dk1"/>
                </a:solidFill>
                <a:latin typeface="Calibri"/>
                <a:ea typeface="Calibri"/>
                <a:cs typeface="Calibri"/>
                <a:sym typeface="Calibri"/>
              </a:rPr>
              <a:t>sédiments</a:t>
            </a:r>
            <a:endParaRPr/>
          </a:p>
        </p:txBody>
      </p:sp>
      <p:cxnSp>
        <p:nvCxnSpPr>
          <p:cNvPr id="383" name="Google Shape;383;p26"/>
          <p:cNvCxnSpPr/>
          <p:nvPr/>
        </p:nvCxnSpPr>
        <p:spPr>
          <a:xfrm rot="10800000" flipH="1">
            <a:off x="4407297" y="4653569"/>
            <a:ext cx="1880686" cy="597932"/>
          </a:xfrm>
          <a:prstGeom prst="straightConnector1">
            <a:avLst/>
          </a:prstGeom>
          <a:noFill/>
          <a:ln w="9525" cap="flat" cmpd="sng">
            <a:solidFill>
              <a:srgbClr val="FF0000"/>
            </a:solidFill>
            <a:prstDash val="solid"/>
            <a:miter lim="800000"/>
            <a:headEnd type="none" w="sm" len="sm"/>
            <a:tailEnd type="stealth" w="med" len="med"/>
          </a:ln>
        </p:spPr>
      </p:cxnSp>
      <p:sp>
        <p:nvSpPr>
          <p:cNvPr id="384" name="Google Shape;384;p26"/>
          <p:cNvSpPr txBox="1"/>
          <p:nvPr/>
        </p:nvSpPr>
        <p:spPr>
          <a:xfrm rot="-1099685">
            <a:off x="4576867" y="4737148"/>
            <a:ext cx="1116834" cy="300715"/>
          </a:xfrm>
          <a:prstGeom prst="rect">
            <a:avLst/>
          </a:prstGeom>
          <a:noFill/>
          <a:ln>
            <a:noFill/>
          </a:ln>
        </p:spPr>
        <p:txBody>
          <a:bodyPr spcFirstLastPara="1" wrap="square" lIns="89325" tIns="44650" rIns="89325" bIns="44650" anchor="t" anchorCtr="0">
            <a:spAutoFit/>
          </a:bodyPr>
          <a:lstStyle/>
          <a:p>
            <a:pPr marL="0" marR="0" lvl="0" indent="0" algn="l" rtl="0">
              <a:spcBef>
                <a:spcPts val="0"/>
              </a:spcBef>
              <a:spcAft>
                <a:spcPts val="0"/>
              </a:spcAft>
              <a:buNone/>
            </a:pPr>
            <a:r>
              <a:rPr lang="fr-FR" sz="1368">
                <a:solidFill>
                  <a:schemeClr val="dk1"/>
                </a:solidFill>
                <a:latin typeface="Calibri"/>
                <a:ea typeface="Calibri"/>
                <a:cs typeface="Calibri"/>
                <a:sym typeface="Calibri"/>
              </a:rPr>
              <a:t>nourriture</a:t>
            </a:r>
            <a:endParaRPr/>
          </a:p>
        </p:txBody>
      </p:sp>
      <p:cxnSp>
        <p:nvCxnSpPr>
          <p:cNvPr id="385" name="Google Shape;385;p26"/>
          <p:cNvCxnSpPr/>
          <p:nvPr/>
        </p:nvCxnSpPr>
        <p:spPr>
          <a:xfrm rot="10800000" flipH="1">
            <a:off x="5419419" y="4883275"/>
            <a:ext cx="1155277" cy="910282"/>
          </a:xfrm>
          <a:prstGeom prst="straightConnector1">
            <a:avLst/>
          </a:prstGeom>
          <a:noFill/>
          <a:ln w="9525" cap="flat" cmpd="sng">
            <a:solidFill>
              <a:srgbClr val="2E75B5"/>
            </a:solidFill>
            <a:prstDash val="solid"/>
            <a:miter lim="800000"/>
            <a:headEnd type="none" w="sm" len="sm"/>
            <a:tailEnd type="stealth" w="med" len="med"/>
          </a:ln>
        </p:spPr>
      </p:cxnSp>
      <p:sp>
        <p:nvSpPr>
          <p:cNvPr id="386" name="Google Shape;386;p26"/>
          <p:cNvSpPr txBox="1"/>
          <p:nvPr/>
        </p:nvSpPr>
        <p:spPr>
          <a:xfrm rot="-2363443">
            <a:off x="5304099" y="5303817"/>
            <a:ext cx="698022" cy="300715"/>
          </a:xfrm>
          <a:prstGeom prst="rect">
            <a:avLst/>
          </a:prstGeom>
          <a:noFill/>
          <a:ln>
            <a:noFill/>
          </a:ln>
        </p:spPr>
        <p:txBody>
          <a:bodyPr spcFirstLastPara="1" wrap="square" lIns="89325" tIns="44650" rIns="89325" bIns="44650" anchor="t" anchorCtr="0">
            <a:spAutoFit/>
          </a:bodyPr>
          <a:lstStyle/>
          <a:p>
            <a:pPr marL="0" marR="0" lvl="0" indent="0" algn="l" rtl="0">
              <a:spcBef>
                <a:spcPts val="0"/>
              </a:spcBef>
              <a:spcAft>
                <a:spcPts val="0"/>
              </a:spcAft>
              <a:buNone/>
            </a:pPr>
            <a:r>
              <a:rPr lang="fr-FR" sz="1368">
                <a:solidFill>
                  <a:schemeClr val="dk1"/>
                </a:solidFill>
                <a:latin typeface="Calibri"/>
                <a:ea typeface="Calibri"/>
                <a:cs typeface="Calibri"/>
                <a:sym typeface="Calibri"/>
              </a:rPr>
              <a:t>eau</a:t>
            </a:r>
            <a:endParaRPr/>
          </a:p>
        </p:txBody>
      </p:sp>
      <p:grpSp>
        <p:nvGrpSpPr>
          <p:cNvPr id="387" name="Google Shape;387;p26"/>
          <p:cNvGrpSpPr/>
          <p:nvPr/>
        </p:nvGrpSpPr>
        <p:grpSpPr>
          <a:xfrm>
            <a:off x="4238993" y="4239370"/>
            <a:ext cx="358319" cy="218713"/>
            <a:chOff x="2381230" y="4333880"/>
            <a:chExt cx="366713" cy="223838"/>
          </a:xfrm>
        </p:grpSpPr>
        <p:sp>
          <p:nvSpPr>
            <p:cNvPr id="388" name="Google Shape;388;p26"/>
            <p:cNvSpPr/>
            <p:nvPr/>
          </p:nvSpPr>
          <p:spPr>
            <a:xfrm>
              <a:off x="2524105" y="43338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89" name="Google Shape;389;p26"/>
            <p:cNvSpPr/>
            <p:nvPr/>
          </p:nvSpPr>
          <p:spPr>
            <a:xfrm>
              <a:off x="2676505" y="44862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0" name="Google Shape;390;p26"/>
            <p:cNvSpPr/>
            <p:nvPr/>
          </p:nvSpPr>
          <p:spPr>
            <a:xfrm>
              <a:off x="2595543" y="4405318"/>
              <a:ext cx="71437"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1" name="Google Shape;391;p26"/>
            <p:cNvSpPr/>
            <p:nvPr/>
          </p:nvSpPr>
          <p:spPr>
            <a:xfrm>
              <a:off x="2524105" y="4476755"/>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2" name="Google Shape;392;p26"/>
            <p:cNvSpPr/>
            <p:nvPr/>
          </p:nvSpPr>
          <p:spPr>
            <a:xfrm>
              <a:off x="266698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3" name="Google Shape;393;p26"/>
            <p:cNvSpPr/>
            <p:nvPr/>
          </p:nvSpPr>
          <p:spPr>
            <a:xfrm>
              <a:off x="238123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grpSp>
      <p:grpSp>
        <p:nvGrpSpPr>
          <p:cNvPr id="394" name="Google Shape;394;p26"/>
          <p:cNvGrpSpPr/>
          <p:nvPr/>
        </p:nvGrpSpPr>
        <p:grpSpPr>
          <a:xfrm>
            <a:off x="4041811" y="5158457"/>
            <a:ext cx="358319" cy="272311"/>
            <a:chOff x="2381230" y="4333880"/>
            <a:chExt cx="366713" cy="223838"/>
          </a:xfrm>
        </p:grpSpPr>
        <p:sp>
          <p:nvSpPr>
            <p:cNvPr id="395" name="Google Shape;395;p26"/>
            <p:cNvSpPr/>
            <p:nvPr/>
          </p:nvSpPr>
          <p:spPr>
            <a:xfrm>
              <a:off x="2524105" y="4333880"/>
              <a:ext cx="71437"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6" name="Google Shape;396;p26"/>
            <p:cNvSpPr/>
            <p:nvPr/>
          </p:nvSpPr>
          <p:spPr>
            <a:xfrm>
              <a:off x="2676506" y="4486280"/>
              <a:ext cx="71437"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7" name="Google Shape;397;p26"/>
            <p:cNvSpPr/>
            <p:nvPr/>
          </p:nvSpPr>
          <p:spPr>
            <a:xfrm>
              <a:off x="2595543"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8" name="Google Shape;398;p26"/>
            <p:cNvSpPr/>
            <p:nvPr/>
          </p:nvSpPr>
          <p:spPr>
            <a:xfrm>
              <a:off x="2524105" y="4476755"/>
              <a:ext cx="71437"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399" name="Google Shape;399;p26"/>
            <p:cNvSpPr/>
            <p:nvPr/>
          </p:nvSpPr>
          <p:spPr>
            <a:xfrm>
              <a:off x="2666981" y="4405318"/>
              <a:ext cx="71437"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00" name="Google Shape;400;p26"/>
            <p:cNvSpPr/>
            <p:nvPr/>
          </p:nvSpPr>
          <p:spPr>
            <a:xfrm>
              <a:off x="2381230" y="4405318"/>
              <a:ext cx="71437"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grpSp>
      <p:grpSp>
        <p:nvGrpSpPr>
          <p:cNvPr id="401" name="Google Shape;401;p26"/>
          <p:cNvGrpSpPr/>
          <p:nvPr/>
        </p:nvGrpSpPr>
        <p:grpSpPr>
          <a:xfrm>
            <a:off x="2382268" y="4161521"/>
            <a:ext cx="358319" cy="218713"/>
            <a:chOff x="2381230" y="4333880"/>
            <a:chExt cx="366713" cy="223838"/>
          </a:xfrm>
        </p:grpSpPr>
        <p:sp>
          <p:nvSpPr>
            <p:cNvPr id="402" name="Google Shape;402;p26"/>
            <p:cNvSpPr/>
            <p:nvPr/>
          </p:nvSpPr>
          <p:spPr>
            <a:xfrm>
              <a:off x="2524105" y="43338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03" name="Google Shape;403;p26"/>
            <p:cNvSpPr/>
            <p:nvPr/>
          </p:nvSpPr>
          <p:spPr>
            <a:xfrm>
              <a:off x="2676505" y="44862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04" name="Google Shape;404;p26"/>
            <p:cNvSpPr/>
            <p:nvPr/>
          </p:nvSpPr>
          <p:spPr>
            <a:xfrm>
              <a:off x="2595543" y="4405318"/>
              <a:ext cx="71437"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05" name="Google Shape;405;p26"/>
            <p:cNvSpPr/>
            <p:nvPr/>
          </p:nvSpPr>
          <p:spPr>
            <a:xfrm>
              <a:off x="2524105" y="4476755"/>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06" name="Google Shape;406;p26"/>
            <p:cNvSpPr/>
            <p:nvPr/>
          </p:nvSpPr>
          <p:spPr>
            <a:xfrm>
              <a:off x="266698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07" name="Google Shape;407;p26"/>
            <p:cNvSpPr/>
            <p:nvPr/>
          </p:nvSpPr>
          <p:spPr>
            <a:xfrm>
              <a:off x="238123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grpSp>
      <p:grpSp>
        <p:nvGrpSpPr>
          <p:cNvPr id="408" name="Google Shape;408;p26"/>
          <p:cNvGrpSpPr/>
          <p:nvPr/>
        </p:nvGrpSpPr>
        <p:grpSpPr>
          <a:xfrm>
            <a:off x="5054504" y="5781661"/>
            <a:ext cx="358319" cy="218713"/>
            <a:chOff x="2381230" y="4333880"/>
            <a:chExt cx="366713" cy="223838"/>
          </a:xfrm>
        </p:grpSpPr>
        <p:sp>
          <p:nvSpPr>
            <p:cNvPr id="409" name="Google Shape;409;p26"/>
            <p:cNvSpPr/>
            <p:nvPr/>
          </p:nvSpPr>
          <p:spPr>
            <a:xfrm>
              <a:off x="2524105" y="43338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0" name="Google Shape;410;p26"/>
            <p:cNvSpPr/>
            <p:nvPr/>
          </p:nvSpPr>
          <p:spPr>
            <a:xfrm>
              <a:off x="2676505" y="44862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1" name="Google Shape;411;p26"/>
            <p:cNvSpPr/>
            <p:nvPr/>
          </p:nvSpPr>
          <p:spPr>
            <a:xfrm>
              <a:off x="2595543" y="4405318"/>
              <a:ext cx="71437"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2" name="Google Shape;412;p26"/>
            <p:cNvSpPr/>
            <p:nvPr/>
          </p:nvSpPr>
          <p:spPr>
            <a:xfrm>
              <a:off x="2524105" y="4476755"/>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3" name="Google Shape;413;p26"/>
            <p:cNvSpPr/>
            <p:nvPr/>
          </p:nvSpPr>
          <p:spPr>
            <a:xfrm>
              <a:off x="266698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4" name="Google Shape;414;p26"/>
            <p:cNvSpPr/>
            <p:nvPr/>
          </p:nvSpPr>
          <p:spPr>
            <a:xfrm>
              <a:off x="238123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grpSp>
      <p:grpSp>
        <p:nvGrpSpPr>
          <p:cNvPr id="415" name="Google Shape;415;p26"/>
          <p:cNvGrpSpPr/>
          <p:nvPr/>
        </p:nvGrpSpPr>
        <p:grpSpPr>
          <a:xfrm rot="-5400000">
            <a:off x="6972640" y="4185883"/>
            <a:ext cx="209407" cy="977228"/>
            <a:chOff x="5346700" y="4060511"/>
            <a:chExt cx="218729" cy="1020732"/>
          </a:xfrm>
        </p:grpSpPr>
        <p:sp>
          <p:nvSpPr>
            <p:cNvPr id="416" name="Google Shape;416;p26"/>
            <p:cNvSpPr/>
            <p:nvPr/>
          </p:nvSpPr>
          <p:spPr>
            <a:xfrm>
              <a:off x="5419612" y="4060511"/>
              <a:ext cx="72909" cy="72909"/>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7" name="Google Shape;417;p26"/>
            <p:cNvSpPr/>
            <p:nvPr/>
          </p:nvSpPr>
          <p:spPr>
            <a:xfrm>
              <a:off x="5419612" y="4643788"/>
              <a:ext cx="72909" cy="72909"/>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8" name="Google Shape;418;p26"/>
            <p:cNvSpPr/>
            <p:nvPr/>
          </p:nvSpPr>
          <p:spPr>
            <a:xfrm>
              <a:off x="5492519" y="4206330"/>
              <a:ext cx="72910" cy="72909"/>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19" name="Google Shape;419;p26"/>
            <p:cNvSpPr/>
            <p:nvPr/>
          </p:nvSpPr>
          <p:spPr>
            <a:xfrm>
              <a:off x="5492519" y="4425056"/>
              <a:ext cx="72910" cy="72910"/>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20" name="Google Shape;420;p26"/>
            <p:cNvSpPr/>
            <p:nvPr/>
          </p:nvSpPr>
          <p:spPr>
            <a:xfrm>
              <a:off x="5346700" y="5008333"/>
              <a:ext cx="72910" cy="72910"/>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grpSp>
      <p:sp>
        <p:nvSpPr>
          <p:cNvPr id="421" name="Google Shape;421;p26"/>
          <p:cNvSpPr/>
          <p:nvPr/>
        </p:nvSpPr>
        <p:spPr>
          <a:xfrm rot="10800000" flipH="1">
            <a:off x="7256236" y="4548337"/>
            <a:ext cx="349012" cy="349014"/>
          </a:xfrm>
          <a:prstGeom prst="lightningBolt">
            <a:avLst/>
          </a:prstGeom>
          <a:solidFill>
            <a:srgbClr val="FFFF00"/>
          </a:solidFill>
          <a:ln w="12700" cap="flat" cmpd="sng">
            <a:solidFill>
              <a:schemeClr val="dk1"/>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sp>
        <p:nvSpPr>
          <p:cNvPr id="422" name="Google Shape;422;p26"/>
          <p:cNvSpPr/>
          <p:nvPr/>
        </p:nvSpPr>
        <p:spPr>
          <a:xfrm rot="10800000" flipH="1">
            <a:off x="7807748" y="4483716"/>
            <a:ext cx="349012" cy="339707"/>
          </a:xfrm>
          <a:prstGeom prst="lightningBolt">
            <a:avLst/>
          </a:prstGeom>
          <a:solidFill>
            <a:srgbClr val="FFFF00"/>
          </a:solidFill>
          <a:ln w="12700" cap="flat" cmpd="sng">
            <a:solidFill>
              <a:schemeClr val="dk1"/>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sp>
        <p:nvSpPr>
          <p:cNvPr id="423" name="Google Shape;423;p26"/>
          <p:cNvSpPr/>
          <p:nvPr/>
        </p:nvSpPr>
        <p:spPr>
          <a:xfrm rot="10800000">
            <a:off x="6629068" y="4539895"/>
            <a:ext cx="148911" cy="288516"/>
          </a:xfrm>
          <a:prstGeom prst="lightningBolt">
            <a:avLst/>
          </a:prstGeom>
          <a:solidFill>
            <a:srgbClr val="FFFF00"/>
          </a:solidFill>
          <a:ln w="12700" cap="flat" cmpd="sng">
            <a:solidFill>
              <a:schemeClr val="dk1"/>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sp>
        <p:nvSpPr>
          <p:cNvPr id="424" name="Google Shape;424;p26"/>
          <p:cNvSpPr txBox="1"/>
          <p:nvPr/>
        </p:nvSpPr>
        <p:spPr>
          <a:xfrm>
            <a:off x="3826621" y="1433404"/>
            <a:ext cx="2278188" cy="4532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345" b="1">
                <a:solidFill>
                  <a:srgbClr val="27A47E"/>
                </a:solidFill>
                <a:latin typeface="Calibri"/>
                <a:ea typeface="Calibri"/>
                <a:cs typeface="Calibri"/>
                <a:sym typeface="Calibri"/>
              </a:rPr>
              <a:t>Toxicocinétique</a:t>
            </a:r>
            <a:endParaRPr/>
          </a:p>
        </p:txBody>
      </p:sp>
      <p:cxnSp>
        <p:nvCxnSpPr>
          <p:cNvPr id="425" name="Google Shape;425;p26"/>
          <p:cNvCxnSpPr/>
          <p:nvPr/>
        </p:nvCxnSpPr>
        <p:spPr>
          <a:xfrm>
            <a:off x="4965715" y="1864034"/>
            <a:ext cx="0" cy="551451"/>
          </a:xfrm>
          <a:prstGeom prst="straightConnector1">
            <a:avLst/>
          </a:prstGeom>
          <a:noFill/>
          <a:ln w="19050" cap="flat" cmpd="sng">
            <a:solidFill>
              <a:schemeClr val="dk1"/>
            </a:solidFill>
            <a:prstDash val="solid"/>
            <a:miter lim="800000"/>
            <a:headEnd type="none" w="sm" len="sm"/>
            <a:tailEnd type="triangle" w="med" len="med"/>
          </a:ln>
        </p:spPr>
      </p:cxnSp>
      <p:grpSp>
        <p:nvGrpSpPr>
          <p:cNvPr id="426" name="Google Shape;426;p26"/>
          <p:cNvGrpSpPr/>
          <p:nvPr/>
        </p:nvGrpSpPr>
        <p:grpSpPr>
          <a:xfrm>
            <a:off x="2833259" y="4762886"/>
            <a:ext cx="358319" cy="218713"/>
            <a:chOff x="2381230" y="4333880"/>
            <a:chExt cx="366713" cy="223838"/>
          </a:xfrm>
        </p:grpSpPr>
        <p:sp>
          <p:nvSpPr>
            <p:cNvPr id="427" name="Google Shape;427;p26"/>
            <p:cNvSpPr/>
            <p:nvPr/>
          </p:nvSpPr>
          <p:spPr>
            <a:xfrm>
              <a:off x="2524105" y="43338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28" name="Google Shape;428;p26"/>
            <p:cNvSpPr/>
            <p:nvPr/>
          </p:nvSpPr>
          <p:spPr>
            <a:xfrm>
              <a:off x="2676505" y="4486280"/>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29" name="Google Shape;429;p26"/>
            <p:cNvSpPr/>
            <p:nvPr/>
          </p:nvSpPr>
          <p:spPr>
            <a:xfrm>
              <a:off x="2595543" y="4405318"/>
              <a:ext cx="71437"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30" name="Google Shape;430;p26"/>
            <p:cNvSpPr/>
            <p:nvPr/>
          </p:nvSpPr>
          <p:spPr>
            <a:xfrm>
              <a:off x="2524105" y="4476755"/>
              <a:ext cx="71438" cy="71438"/>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31" name="Google Shape;431;p26"/>
            <p:cNvSpPr/>
            <p:nvPr/>
          </p:nvSpPr>
          <p:spPr>
            <a:xfrm>
              <a:off x="266698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sp>
          <p:nvSpPr>
            <p:cNvPr id="432" name="Google Shape;432;p26"/>
            <p:cNvSpPr/>
            <p:nvPr/>
          </p:nvSpPr>
          <p:spPr>
            <a:xfrm>
              <a:off x="2381230" y="4405318"/>
              <a:ext cx="71438" cy="71437"/>
            </a:xfrm>
            <a:prstGeom prst="ellipse">
              <a:avLst/>
            </a:prstGeom>
            <a:solidFill>
              <a:srgbClr val="FF0000"/>
            </a:solidFill>
            <a:ln w="1270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73">
                <a:solidFill>
                  <a:srgbClr val="FF0000"/>
                </a:solidFill>
                <a:latin typeface="Calibri"/>
                <a:ea typeface="Calibri"/>
                <a:cs typeface="Calibri"/>
                <a:sym typeface="Calibri"/>
              </a:endParaRPr>
            </a:p>
          </p:txBody>
        </p:sp>
      </p:grpSp>
      <p:sp>
        <p:nvSpPr>
          <p:cNvPr id="433" name="Google Shape;433;p26"/>
          <p:cNvSpPr txBox="1"/>
          <p:nvPr/>
        </p:nvSpPr>
        <p:spPr>
          <a:xfrm>
            <a:off x="6984796" y="1433785"/>
            <a:ext cx="2209259" cy="4532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345" b="1">
                <a:solidFill>
                  <a:srgbClr val="27A47E"/>
                </a:solidFill>
                <a:latin typeface="Calibri"/>
                <a:ea typeface="Calibri"/>
                <a:cs typeface="Calibri"/>
                <a:sym typeface="Calibri"/>
              </a:rPr>
              <a:t>Toxicodynamie</a:t>
            </a:r>
            <a:endParaRPr sz="2345" b="1">
              <a:solidFill>
                <a:srgbClr val="27A47E"/>
              </a:solidFill>
              <a:latin typeface="Calibri"/>
              <a:ea typeface="Calibri"/>
              <a:cs typeface="Calibri"/>
              <a:sym typeface="Calibri"/>
            </a:endParaRPr>
          </a:p>
        </p:txBody>
      </p:sp>
      <p:cxnSp>
        <p:nvCxnSpPr>
          <p:cNvPr id="434" name="Google Shape;434;p26"/>
          <p:cNvCxnSpPr/>
          <p:nvPr/>
        </p:nvCxnSpPr>
        <p:spPr>
          <a:xfrm>
            <a:off x="8201060" y="1864095"/>
            <a:ext cx="0" cy="551451"/>
          </a:xfrm>
          <a:prstGeom prst="straightConnector1">
            <a:avLst/>
          </a:prstGeom>
          <a:noFill/>
          <a:ln w="19050" cap="flat" cmpd="sng">
            <a:solidFill>
              <a:schemeClr val="dk1"/>
            </a:solidFill>
            <a:prstDash val="solid"/>
            <a:miter lim="800000"/>
            <a:headEnd type="none" w="sm" len="sm"/>
            <a:tailEnd type="triangle" w="med" len="med"/>
          </a:ln>
        </p:spPr>
      </p:cxnSp>
      <p:sp>
        <p:nvSpPr>
          <p:cNvPr id="435" name="Google Shape;435;p26"/>
          <p:cNvSpPr txBox="1"/>
          <p:nvPr/>
        </p:nvSpPr>
        <p:spPr>
          <a:xfrm>
            <a:off x="694950" y="1410833"/>
            <a:ext cx="1156599" cy="4532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345" b="1">
                <a:solidFill>
                  <a:srgbClr val="27A47E"/>
                </a:solidFill>
                <a:latin typeface="Calibri"/>
                <a:ea typeface="Calibri"/>
                <a:cs typeface="Calibri"/>
                <a:sym typeface="Calibri"/>
              </a:rPr>
              <a:t>Devenir</a:t>
            </a:r>
            <a:endParaRPr/>
          </a:p>
        </p:txBody>
      </p:sp>
      <p:cxnSp>
        <p:nvCxnSpPr>
          <p:cNvPr id="436" name="Google Shape;436;p26"/>
          <p:cNvCxnSpPr/>
          <p:nvPr/>
        </p:nvCxnSpPr>
        <p:spPr>
          <a:xfrm>
            <a:off x="1273250" y="1886605"/>
            <a:ext cx="0" cy="551451"/>
          </a:xfrm>
          <a:prstGeom prst="straightConnector1">
            <a:avLst/>
          </a:prstGeom>
          <a:noFill/>
          <a:ln w="19050" cap="flat" cmpd="sng">
            <a:solidFill>
              <a:schemeClr val="dk1"/>
            </a:solidFill>
            <a:prstDash val="solid"/>
            <a:miter lim="800000"/>
            <a:headEnd type="none" w="sm" len="sm"/>
            <a:tailEnd type="triangle" w="med" len="med"/>
          </a:ln>
        </p:spPr>
      </p:cxnSp>
      <p:sp>
        <p:nvSpPr>
          <p:cNvPr id="437" name="Google Shape;437;p26"/>
          <p:cNvSpPr/>
          <p:nvPr/>
        </p:nvSpPr>
        <p:spPr>
          <a:xfrm>
            <a:off x="1039314" y="2582481"/>
            <a:ext cx="628220" cy="628219"/>
          </a:xfrm>
          <a:prstGeom prst="rightArrow">
            <a:avLst>
              <a:gd name="adj1" fmla="val 50000"/>
              <a:gd name="adj2" fmla="val 50000"/>
            </a:avLst>
          </a:prstGeom>
          <a:solidFill>
            <a:srgbClr val="FF5050"/>
          </a:solidFill>
          <a:ln w="12700" cap="flat" cmpd="sng">
            <a:solidFill>
              <a:srgbClr val="333399"/>
            </a:solidFill>
            <a:prstDash val="solid"/>
            <a:round/>
            <a:headEnd type="none" w="sm" len="sm"/>
            <a:tailEnd type="none" w="sm" len="sm"/>
          </a:ln>
        </p:spPr>
        <p:txBody>
          <a:bodyPr spcFirstLastPara="1" wrap="square" lIns="89325" tIns="44650" rIns="89325" bIns="44650" anchor="t" anchorCtr="0">
            <a:noAutofit/>
          </a:bodyPr>
          <a:lstStyle/>
          <a:p>
            <a:pPr marL="0" marR="0" lvl="0" indent="0" algn="l" rtl="0">
              <a:spcBef>
                <a:spcPts val="0"/>
              </a:spcBef>
              <a:spcAft>
                <a:spcPts val="0"/>
              </a:spcAft>
              <a:buNone/>
            </a:pPr>
            <a:endParaRPr sz="1173">
              <a:solidFill>
                <a:schemeClr val="dk1"/>
              </a:solidFill>
              <a:latin typeface="Calibri"/>
              <a:ea typeface="Calibri"/>
              <a:cs typeface="Calibri"/>
              <a:sym typeface="Calibri"/>
            </a:endParaRPr>
          </a:p>
        </p:txBody>
      </p:sp>
      <p:sp>
        <p:nvSpPr>
          <p:cNvPr id="72" name="Google Shape;508;p6">
            <a:extLst>
              <a:ext uri="{FF2B5EF4-FFF2-40B4-BE49-F238E27FC236}">
                <a16:creationId xmlns:a16="http://schemas.microsoft.com/office/drawing/2014/main" id="{25148FCB-1EC1-4141-8EC6-60CD0BE7CE6E}"/>
              </a:ext>
            </a:extLst>
          </p:cNvPr>
          <p:cNvSpPr txBox="1">
            <a:spLocks noGrp="1"/>
          </p:cNvSpPr>
          <p:nvPr>
            <p:ph type="sldNum" idx="12"/>
          </p:nvPr>
        </p:nvSpPr>
        <p:spPr>
          <a:xfrm>
            <a:off x="8352000" y="6378000"/>
            <a:ext cx="1800000" cy="480000"/>
          </a:xfrm>
          <a:prstGeom prst="rect">
            <a:avLst/>
          </a:prstGeom>
          <a:noFill/>
          <a:ln>
            <a:noFill/>
          </a:ln>
        </p:spPr>
        <p:txBody>
          <a:bodyPr spcFirstLastPara="1" wrap="square" lIns="0" tIns="0" rIns="0" bIns="0" anchor="ctr" anchorCtr="0">
            <a:noAutofit/>
          </a:bodyPr>
          <a:lstStyle/>
          <a:p>
            <a:pPr>
              <a:buSzPts val="700"/>
            </a:pPr>
            <a:fld id="{00000000-1234-1234-1234-123412341234}" type="slidenum">
              <a:rPr lang="fr-FR"/>
              <a:pPr>
                <a:buSzPts val="700"/>
              </a:pPr>
              <a:t>9</a:t>
            </a:fld>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401"/>
                                        </p:tgtEl>
                                        <p:attrNameLst>
                                          <p:attrName>style.visibility</p:attrName>
                                        </p:attrNameLst>
                                      </p:cBhvr>
                                      <p:to>
                                        <p:strVal val="visible"/>
                                      </p:to>
                                    </p:set>
                                  </p:childTnLst>
                                </p:cTn>
                              </p:par>
                              <p:par>
                                <p:cTn id="7" presetID="1" presetClass="entr" presetSubtype="0" fill="hold" nodeType="withEffect">
                                  <p:stCondLst>
                                    <p:cond delay="3000"/>
                                  </p:stCondLst>
                                  <p:childTnLst>
                                    <p:set>
                                      <p:cBhvr>
                                        <p:cTn id="8" dur="1" fill="hold">
                                          <p:stCondLst>
                                            <p:cond delay="0"/>
                                          </p:stCondLst>
                                        </p:cTn>
                                        <p:tgtEl>
                                          <p:spTgt spid="387"/>
                                        </p:tgtEl>
                                        <p:attrNameLst>
                                          <p:attrName>style.visibility</p:attrName>
                                        </p:attrNameLst>
                                      </p:cBhvr>
                                      <p:to>
                                        <p:strVal val="visible"/>
                                      </p:to>
                                    </p:set>
                                  </p:childTnLst>
                                </p:cTn>
                              </p:par>
                              <p:par>
                                <p:cTn id="9" presetID="1" presetClass="entr" presetSubtype="0" fill="hold" nodeType="withEffect">
                                  <p:stCondLst>
                                    <p:cond delay="3000"/>
                                  </p:stCondLst>
                                  <p:childTnLst>
                                    <p:set>
                                      <p:cBhvr>
                                        <p:cTn id="10" dur="1" fill="hold">
                                          <p:stCondLst>
                                            <p:cond delay="0"/>
                                          </p:stCondLst>
                                        </p:cTn>
                                        <p:tgtEl>
                                          <p:spTgt spid="408"/>
                                        </p:tgtEl>
                                        <p:attrNameLst>
                                          <p:attrName>style.visibility</p:attrName>
                                        </p:attrNameLst>
                                      </p:cBhvr>
                                      <p:to>
                                        <p:strVal val="visible"/>
                                      </p:to>
                                    </p:set>
                                  </p:childTnLst>
                                </p:cTn>
                              </p:par>
                              <p:par>
                                <p:cTn id="11" presetID="1" presetClass="entr" presetSubtype="0" fill="hold" nodeType="withEffect">
                                  <p:stCondLst>
                                    <p:cond delay="3000"/>
                                  </p:stCondLst>
                                  <p:childTnLst>
                                    <p:set>
                                      <p:cBhvr>
                                        <p:cTn id="12" dur="1" fill="hold">
                                          <p:stCondLst>
                                            <p:cond delay="0"/>
                                          </p:stCondLst>
                                        </p:cTn>
                                        <p:tgtEl>
                                          <p:spTgt spid="394"/>
                                        </p:tgtEl>
                                        <p:attrNameLst>
                                          <p:attrName>style.visibility</p:attrName>
                                        </p:attrNameLst>
                                      </p:cBhvr>
                                      <p:to>
                                        <p:strVal val="visible"/>
                                      </p:to>
                                    </p:set>
                                  </p:childTnLst>
                                </p:cTn>
                              </p:par>
                              <p:par>
                                <p:cTn id="13" presetID="1" presetClass="entr" presetSubtype="0" fill="hold" nodeType="withEffect">
                                  <p:stCondLst>
                                    <p:cond delay="3000"/>
                                  </p:stCondLst>
                                  <p:childTnLst>
                                    <p:set>
                                      <p:cBhvr>
                                        <p:cTn id="14" dur="1" fill="hold">
                                          <p:stCondLst>
                                            <p:cond delay="0"/>
                                          </p:stCondLst>
                                        </p:cTn>
                                        <p:tgtEl>
                                          <p:spTgt spid="426"/>
                                        </p:tgtEl>
                                        <p:attrNameLst>
                                          <p:attrName>style.visibility</p:attrName>
                                        </p:attrNameLst>
                                      </p:cBhvr>
                                      <p:to>
                                        <p:strVal val="visible"/>
                                      </p:to>
                                    </p:set>
                                  </p:childTnLst>
                                </p:cTn>
                              </p:par>
                            </p:childTnLst>
                          </p:cTn>
                        </p:par>
                        <p:par>
                          <p:cTn id="15" fill="hold">
                            <p:stCondLst>
                              <p:cond delay="1"/>
                            </p:stCondLst>
                            <p:childTnLst>
                              <p:par>
                                <p:cTn id="16" presetID="1" presetClass="entr" presetSubtype="0" fill="hold" nodeType="afterEffect">
                                  <p:stCondLst>
                                    <p:cond delay="0"/>
                                  </p:stCondLst>
                                  <p:childTnLst>
                                    <p:set>
                                      <p:cBhvr>
                                        <p:cTn id="17" dur="1" fill="hold">
                                          <p:stCondLst>
                                            <p:cond delay="0"/>
                                          </p:stCondLst>
                                        </p:cTn>
                                        <p:tgtEl>
                                          <p:spTgt spid="4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2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2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6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3300</Words>
  <Application>Microsoft Macintosh PowerPoint</Application>
  <PresentationFormat>Grand écran</PresentationFormat>
  <Paragraphs>535</Paragraphs>
  <Slides>77</Slides>
  <Notes>77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77</vt:i4>
      </vt:variant>
    </vt:vector>
  </HeadingPairs>
  <TitlesOfParts>
    <vt:vector size="86" baseType="lpstr">
      <vt:lpstr>Lucida Sans</vt:lpstr>
      <vt:lpstr>Helvetica Neue</vt:lpstr>
      <vt:lpstr>Cambria</vt:lpstr>
      <vt:lpstr>Noto Sans Symbols</vt:lpstr>
      <vt:lpstr>Arial</vt:lpstr>
      <vt:lpstr>Carlito</vt:lpstr>
      <vt:lpstr>Times New Roman</vt:lpstr>
      <vt:lpstr>Calibri</vt:lpstr>
      <vt:lpstr>Office Theme</vt:lpstr>
      <vt:lpstr>Présentation PowerPoint</vt:lpstr>
      <vt:lpstr>Quiz: les catégories de modèles</vt:lpstr>
      <vt:lpstr>Quiz: les catégories de modèles</vt:lpstr>
      <vt:lpstr>Quiz: les catégories de modèles</vt:lpstr>
      <vt:lpstr>Quiz: les catégories de modèles</vt:lpstr>
      <vt:lpstr>Quiz: les catégories de modèles</vt:lpstr>
      <vt:lpstr>Quiz: les catégories de modèles</vt:lpstr>
      <vt:lpstr>Les modèles en (eco)toxicologie</vt:lpstr>
      <vt:lpstr>Devenir, exposition et effet</vt:lpstr>
      <vt:lpstr>One Health : (eco) toxicologie, même modéles</vt:lpstr>
      <vt:lpstr>Les modèles en (éco)toxicologie : devenir des substances Cas des pesticides : un ensemble de processus</vt:lpstr>
      <vt:lpstr>Les modèles en (éco)toxicologie : devenir des substances Cas des pesticides : une palette d’outils selon les compartiments et les échelles</vt:lpstr>
      <vt:lpstr>Les modèles en (éco)toxicologie : devenir des substances Cas des pesticides : une palette d’outils selon les compartiments et les échelles</vt:lpstr>
      <vt:lpstr>Les modèles en (éco)toxicologie : devenir des substances Cas des pesticides : une palette d’outils selon les compartiments et les échelles</vt:lpstr>
      <vt:lpstr>Les modèles en (éco)toxicologie : devenir des substances Cas des pesticides : une palette d’outils selon les compartiments et les échelles</vt:lpstr>
      <vt:lpstr>Les modèles en (éco)toxicologie : devenir des substances Cas des pesticides : une palette d’outils selon les compartiments et les échelles</vt:lpstr>
      <vt:lpstr>Les modèles en (éco)toxicologie : toxicocinétique</vt:lpstr>
      <vt:lpstr>Les modèles en (éco)toxicologie : toxicocinétique</vt:lpstr>
      <vt:lpstr>Les modèles en (éco)toxicologie : toxicocinétique</vt:lpstr>
      <vt:lpstr>Les modèles en (éco)toxicologie : TK in vitro</vt:lpstr>
      <vt:lpstr>Modèles QSAR/QSPR</vt:lpstr>
      <vt:lpstr>Présentation PowerPoint</vt:lpstr>
      <vt:lpstr>Présentation PowerPoint</vt:lpstr>
      <vt:lpstr>Présentation PowerPoint</vt:lpstr>
      <vt:lpstr>Les modèles en (éco)toxicologie : Toxicodynamie</vt:lpstr>
      <vt:lpstr>Les modèles en (éco)toxicologie : Toxicodynamie</vt:lpstr>
      <vt:lpstr>Les modèles en (éco)toxicologie : Toxicodynamie</vt:lpstr>
      <vt:lpstr>Les modèles en (éco)toxicologie : Toxicodynamie</vt:lpstr>
      <vt:lpstr>Les modèles en (éco)toxicologie : Toxicodynamie</vt:lpstr>
      <vt:lpstr>Les modèles en (éco)toxicologie : Les autres …</vt:lpstr>
      <vt:lpstr>Les modèles en (éco)toxicologie        une palette d’outils selon les objectifs …. </vt:lpstr>
      <vt:lpstr>Présentation PowerPoint</vt:lpstr>
      <vt:lpstr>Présentation PowerPoint</vt:lpstr>
      <vt:lpstr>Spécification</vt:lpstr>
      <vt:lpstr>Spécification</vt:lpstr>
      <vt:lpstr>Programmation</vt:lpstr>
      <vt:lpstr>Simulations</vt:lpstr>
      <vt:lpstr>Cas concret: Modèle QSAR</vt:lpstr>
      <vt:lpstr>Cas concret: Modèle QSAR</vt:lpstr>
      <vt:lpstr>Cas concret: Modèle QSAR</vt:lpstr>
      <vt:lpstr>Cas concret: Modèle QSAR</vt:lpstr>
      <vt:lpstr>Cas concret: Modèle QSAR</vt:lpstr>
      <vt:lpstr>Sensibilité et incertitude </vt:lpstr>
      <vt:lpstr>Sensibilité et incertitude </vt:lpstr>
      <vt:lpstr>Sensibilité et incertitude </vt:lpstr>
      <vt:lpstr>Sensibilité et incertitude </vt:lpstr>
      <vt:lpstr>Présentation PowerPoint</vt:lpstr>
      <vt:lpstr>Sensibilité et incertitude </vt:lpstr>
      <vt:lpstr>Illustration analyse de sensibilité Cas de la prédiction de flux de volatilisation des pesticides</vt:lpstr>
      <vt:lpstr>Illustration analyse de sensibilité Cas de la prédiction de flux de volatilisation des pesticides</vt:lpstr>
      <vt:lpstr>Illustration analyse de sensibilité Cas de la prédiction de flux de volatilisation des pesticides</vt:lpstr>
      <vt:lpstr>Calibration</vt:lpstr>
      <vt:lpstr>Calibration</vt:lpstr>
      <vt:lpstr>Calibration</vt:lpstr>
      <vt:lpstr>Méthodes fréquentistes d'ajustement</vt:lpstr>
      <vt:lpstr>Présentation PowerPoint</vt:lpstr>
      <vt:lpstr>Présentation PowerPoint</vt:lpstr>
      <vt:lpstr>Illustration analyse de sensibilité =&gt; calibration? Cas de la prédiction de flux de volatilisation des pesticides</vt:lpstr>
      <vt:lpstr>Validation et domaine d’application </vt:lpstr>
      <vt:lpstr>LE DOMAINE D ’APPLICATION (DA)</vt:lpstr>
      <vt:lpstr>LE DOMAINE D ’APPLICATION (DA)</vt:lpstr>
      <vt:lpstr>Présentation PowerPoint</vt:lpstr>
      <vt:lpstr>Présentation PowerPoint</vt:lpstr>
      <vt:lpstr>Définition du DA</vt:lpstr>
      <vt:lpstr>Domaine de validité / limites Impact de relations empiriques </vt:lpstr>
      <vt:lpstr>Présentation PowerPoint</vt:lpstr>
      <vt:lpstr>Présentation PowerPoint</vt:lpstr>
      <vt:lpstr>Présentation PowerPoint</vt:lpstr>
      <vt:lpstr>La robustesse statistique et la prédictivité « interne »</vt:lpstr>
      <vt:lpstr>La validation croisée</vt:lpstr>
      <vt:lpstr>Présentation PowerPoint</vt:lpstr>
      <vt:lpstr>Présentation PowerPoint</vt:lpstr>
      <vt:lpstr>Prédictivité « externe »</vt:lpstr>
      <vt:lpstr>Présentation PowerPoint</vt:lpstr>
      <vt:lpstr>Illustration validation Des indicateurs statistiques pour évaluer la performance des modèles lors de leur confrontation à des données</vt:lpstr>
      <vt:lpstr>Sélection des modèles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BEAUDOUIN Remy</dc:creator>
  <cp:lastModifiedBy>Raphaël Royauté</cp:lastModifiedBy>
  <cp:revision>5</cp:revision>
  <dcterms:created xsi:type="dcterms:W3CDTF">2023-12-12T19:55:22Z</dcterms:created>
  <dcterms:modified xsi:type="dcterms:W3CDTF">2024-12-04T11:05:31Z</dcterms:modified>
</cp:coreProperties>
</file>